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9144000"/>
  <p:notesSz cx="9926625" cy="6797675"/>
  <p:embeddedFontLst>
    <p:embeddedFont>
      <p:font typeface="Roboto"/>
      <p:regular r:id="rId27"/>
      <p:bold r:id="rId28"/>
      <p:italic r:id="rId29"/>
      <p:boldItalic r:id="rId30"/>
    </p:embeddedFont>
    <p:embeddedFont>
      <p:font typeface="Tahoma"/>
      <p:regular r:id="rId31"/>
      <p:bold r:id="rId32"/>
    </p:embeddedFont>
    <p:embeddedFont>
      <p:font typeface="Century Gothic"/>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7" roundtripDataSignature="AMtx7mivXGKH9unGlYxzj8o0amTNJG11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Roboto-bold.fntdata"/><Relationship Id="rId27" Type="http://schemas.openxmlformats.org/officeDocument/2006/relationships/font" Target="fonts/Roboto-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Roboto-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Tahoma-regular.fntdata"/><Relationship Id="rId30" Type="http://schemas.openxmlformats.org/officeDocument/2006/relationships/font" Target="fonts/Roboto-boldItalic.fntdata"/><Relationship Id="rId11" Type="http://schemas.openxmlformats.org/officeDocument/2006/relationships/slide" Target="slides/slide6.xml"/><Relationship Id="rId33" Type="http://schemas.openxmlformats.org/officeDocument/2006/relationships/font" Target="fonts/CenturyGothic-regular.fntdata"/><Relationship Id="rId10" Type="http://schemas.openxmlformats.org/officeDocument/2006/relationships/slide" Target="slides/slide5.xml"/><Relationship Id="rId32" Type="http://schemas.openxmlformats.org/officeDocument/2006/relationships/font" Target="fonts/Tahoma-bold.fntdata"/><Relationship Id="rId13" Type="http://schemas.openxmlformats.org/officeDocument/2006/relationships/slide" Target="slides/slide8.xml"/><Relationship Id="rId35" Type="http://schemas.openxmlformats.org/officeDocument/2006/relationships/font" Target="fonts/CenturyGothic-italic.fntdata"/><Relationship Id="rId12" Type="http://schemas.openxmlformats.org/officeDocument/2006/relationships/slide" Target="slides/slide7.xml"/><Relationship Id="rId34" Type="http://schemas.openxmlformats.org/officeDocument/2006/relationships/font" Target="fonts/CenturyGothic-bold.fntdata"/><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font" Target="fonts/CenturyGothic-bold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3e889fce32_0_3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75" name="Google Shape;75;g33e889fce32_0_34:notes"/>
          <p:cNvSpPr/>
          <p:nvPr>
            <p:ph idx="2" type="sldImg"/>
          </p:nvPr>
        </p:nvSpPr>
        <p:spPr>
          <a:xfrm>
            <a:off x="3262311"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6" name="Google Shape;76;g33e889fce32_0_3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82" name="Google Shape;82;p1: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83" name="Google Shape;83;p1: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90" name="Google Shape;90;p2: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91" name="Google Shape;91;p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3c360b421e_0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98" name="Google Shape;98;g33c360b421e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99" name="Google Shape;99;g33c360b421e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3c360b421e_0_78:notes"/>
          <p:cNvSpPr/>
          <p:nvPr>
            <p:ph idx="2" type="sldImg"/>
          </p:nvPr>
        </p:nvSpPr>
        <p:spPr>
          <a:xfrm>
            <a:off x="3262311"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33c360b421e_0_78: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06" name="Google Shape;106;g33c360b421e_0_78: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3c360b421e_0_1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3c360b421e_0_15: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18" name="Google Shape;118;g33c360b421e_0_15: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3c4807994f_0_229: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3c4807994f_0_229: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25" name="Google Shape;125;g33c4807994f_0_229: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33c360b421e_0_2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33c360b421e_0_2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32" name="Google Shape;132;g33c360b421e_0_2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3e889fce32_0_7: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3e889fce32_0_7: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42" name="Google Shape;142;g33e889fce32_0_7: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3c4807994f_0_0:notes"/>
          <p:cNvSpPr/>
          <p:nvPr>
            <p:ph idx="2" type="sldImg"/>
          </p:nvPr>
        </p:nvSpPr>
        <p:spPr>
          <a:xfrm>
            <a:off x="3262311"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33c4807994f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51" name="Google Shape;151;g33c4807994f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3c360b421e_0_2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3c360b421e_0_25: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58" name="Google Shape;158;g33c360b421e_0_25: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3c4807994f_0_70:notes"/>
          <p:cNvSpPr/>
          <p:nvPr>
            <p:ph idx="2" type="sldImg"/>
          </p:nvPr>
        </p:nvSpPr>
        <p:spPr>
          <a:xfrm>
            <a:off x="3262311"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33c4807994f_0_7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68" name="Google Shape;168;g33c4807994f_0_7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33c4807994f_0_86:notes"/>
          <p:cNvSpPr/>
          <p:nvPr>
            <p:ph idx="2" type="sldImg"/>
          </p:nvPr>
        </p:nvSpPr>
        <p:spPr>
          <a:xfrm>
            <a:off x="3262311"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33c4807994f_0_86: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85" name="Google Shape;185;g33c4807994f_0_86: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33c8cc19f37_0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33c8cc19f37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193" name="Google Shape;193;g33c8cc19f37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3c360b421e_0_3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3c360b421e_0_35: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03" name="Google Shape;203;g33c360b421e_0_35: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3c360b421e_0_4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33c360b421e_0_4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10" name="Google Shape;210;g33c360b421e_0_4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3c4807994f_0_237: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33c4807994f_0_237: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17" name="Google Shape;217;g33c4807994f_0_237: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3e889fce32_0_18: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3e889fce32_0_18: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24" name="Google Shape;224;g33e889fce32_0_18: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33c360b421e_0_4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33c360b421e_0_45: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40" name="Google Shape;240;g33c360b421e_0_45: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33c4807994f_0_15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46" name="Google Shape;246;g33c4807994f_0_157: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7" name="Google Shape;247;g33c4807994f_0_15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30178605405367ac_8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54" name="Google Shape;254;g30178605405367ac_88: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5" name="Google Shape;255;g30178605405367ac_8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875100"/>
            <a:ext cx="9144000" cy="5982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875133"/>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21800"/>
            <a:ext cx="8826600" cy="803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457201"/>
            <a:ext cx="7704600"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667000"/>
            <a:ext cx="7704600" cy="33327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6108173"/>
            <a:ext cx="8574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6108173"/>
            <a:ext cx="53145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6108173"/>
            <a:ext cx="427800" cy="3651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5661233"/>
            <a:ext cx="897600" cy="11967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5661167"/>
            <a:ext cx="897600" cy="1196700"/>
          </a:xfrm>
          <a:prstGeom prst="round1Rect">
            <a:avLst>
              <a:gd fmla="val 16667" name="adj"/>
            </a:avLst>
          </a:prstGeom>
          <a:solidFill>
            <a:schemeClr val="lt1">
              <a:alpha val="65098"/>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2425700"/>
            <a:ext cx="8222100" cy="1244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3718840"/>
            <a:ext cx="8222100" cy="57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753800"/>
            <a:ext cx="8222100" cy="1350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33"/>
            <a:ext cx="5867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98100" y="3374700"/>
            <a:ext cx="6858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477067"/>
            <a:ext cx="2808000" cy="1271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954400"/>
            <a:ext cx="2808000" cy="42180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651000"/>
            <a:ext cx="62271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089325" y="3375050"/>
            <a:ext cx="68571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3705956"/>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965600"/>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100"/>
            <a:ext cx="9144000" cy="62613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6163733"/>
            <a:ext cx="9144000" cy="987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6262433"/>
            <a:ext cx="8382000" cy="595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678033"/>
            <a:ext cx="82221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4406167"/>
            <a:ext cx="82221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8.png"/><Relationship Id="rId4" Type="http://schemas.openxmlformats.org/officeDocument/2006/relationships/image" Target="../media/image14.png"/><Relationship Id="rId5" Type="http://schemas.openxmlformats.org/officeDocument/2006/relationships/image" Target="../media/image4.png"/><Relationship Id="rId6" Type="http://schemas.openxmlformats.org/officeDocument/2006/relationships/image" Target="../media/image15.png"/><Relationship Id="rId7" Type="http://schemas.openxmlformats.org/officeDocument/2006/relationships/image" Target="../media/image22.png"/><Relationship Id="rId8"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www.youtube.com/watch?v=yL2h-apUJak" TargetMode="Externa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0.png"/><Relationship Id="rId4" Type="http://schemas.openxmlformats.org/officeDocument/2006/relationships/image" Target="../media/image11.png"/><Relationship Id="rId5"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jpg"/><Relationship Id="rId5"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28.png"/><Relationship Id="rId6" Type="http://schemas.openxmlformats.org/officeDocument/2006/relationships/image" Target="../media/image19.png"/><Relationship Id="rId7"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9.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2.png"/><Relationship Id="rId4" Type="http://schemas.openxmlformats.org/officeDocument/2006/relationships/image" Target="../media/image26.png"/><Relationship Id="rId5" Type="http://schemas.openxmlformats.org/officeDocument/2006/relationships/image" Target="../media/image25.png"/><Relationship Id="rId6" Type="http://schemas.openxmlformats.org/officeDocument/2006/relationships/image" Target="../media/image31.png"/><Relationship Id="rId7"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g33e889fce32_0_34"/>
          <p:cNvPicPr preferRelativeResize="0"/>
          <p:nvPr/>
        </p:nvPicPr>
        <p:blipFill rotWithShape="1">
          <a:blip r:embed="rId3">
            <a:alphaModFix/>
          </a:blip>
          <a:srcRect b="0" l="0" r="0" t="0"/>
          <a:stretch/>
        </p:blipFill>
        <p:spPr>
          <a:xfrm>
            <a:off x="3728050" y="3722200"/>
            <a:ext cx="1798000" cy="1805675"/>
          </a:xfrm>
          <a:prstGeom prst="rect">
            <a:avLst/>
          </a:prstGeom>
          <a:noFill/>
          <a:ln>
            <a:noFill/>
          </a:ln>
        </p:spPr>
      </p:pic>
      <p:sp>
        <p:nvSpPr>
          <p:cNvPr id="79" name="Google Shape;79;g33e889fce32_0_34"/>
          <p:cNvSpPr txBox="1"/>
          <p:nvPr>
            <p:ph type="title"/>
          </p:nvPr>
        </p:nvSpPr>
        <p:spPr>
          <a:xfrm>
            <a:off x="1719300" y="1875775"/>
            <a:ext cx="6272100" cy="8037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0070C0"/>
              </a:buClr>
              <a:buSzPts val="4800"/>
              <a:buFont typeface="Century Gothic"/>
              <a:buNone/>
            </a:pPr>
            <a:r>
              <a:rPr b="1" lang="en-GB" sz="4900">
                <a:solidFill>
                  <a:srgbClr val="674EA7"/>
                </a:solidFill>
                <a:latin typeface="Century Gothic"/>
                <a:ea typeface="Century Gothic"/>
                <a:cs typeface="Century Gothic"/>
                <a:sym typeface="Century Gothic"/>
              </a:rPr>
              <a:t>Fine Motor Skills and Handwriting</a:t>
            </a:r>
            <a:endParaRPr b="1" sz="4900">
              <a:solidFill>
                <a:srgbClr val="674EA7"/>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pic>
        <p:nvPicPr>
          <p:cNvPr id="85" name="Google Shape;85;p1"/>
          <p:cNvPicPr preferRelativeResize="0"/>
          <p:nvPr/>
        </p:nvPicPr>
        <p:blipFill rotWithShape="1">
          <a:blip r:embed="rId3">
            <a:alphaModFix/>
          </a:blip>
          <a:srcRect b="0" l="0" r="0" t="0"/>
          <a:stretch/>
        </p:blipFill>
        <p:spPr>
          <a:xfrm>
            <a:off x="6855517" y="5873050"/>
            <a:ext cx="2177408" cy="888150"/>
          </a:xfrm>
          <a:prstGeom prst="rect">
            <a:avLst/>
          </a:prstGeom>
          <a:noFill/>
          <a:ln>
            <a:noFill/>
          </a:ln>
        </p:spPr>
      </p:pic>
      <p:sp>
        <p:nvSpPr>
          <p:cNvPr id="86" name="Google Shape;86;p1"/>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Fine Motor Skills</a:t>
            </a:r>
            <a:endParaRPr sz="1000">
              <a:solidFill>
                <a:srgbClr val="674EA7"/>
              </a:solidFill>
            </a:endParaRPr>
          </a:p>
        </p:txBody>
      </p:sp>
      <p:sp>
        <p:nvSpPr>
          <p:cNvPr id="87" name="Google Shape;87;p1"/>
          <p:cNvSpPr txBox="1"/>
          <p:nvPr/>
        </p:nvSpPr>
        <p:spPr>
          <a:xfrm>
            <a:off x="202650" y="1037925"/>
            <a:ext cx="8722200" cy="3632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Aims:</a:t>
            </a:r>
            <a:endParaRPr b="1" i="0" sz="3200" u="sng" cap="none" strike="noStrike">
              <a:solidFill>
                <a:srgbClr val="000000"/>
              </a:solidFill>
              <a:latin typeface="Tahoma"/>
              <a:ea typeface="Tahoma"/>
              <a:cs typeface="Tahoma"/>
              <a:sym typeface="Tahoma"/>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a:t>
            </a:r>
            <a:r>
              <a:rPr lang="en-GB" sz="3200">
                <a:latin typeface="Tahoma"/>
                <a:ea typeface="Tahoma"/>
                <a:cs typeface="Tahoma"/>
                <a:sym typeface="Tahoma"/>
              </a:rPr>
              <a:t>understand</a:t>
            </a:r>
            <a:r>
              <a:rPr lang="en-GB" sz="3200">
                <a:latin typeface="Tahoma"/>
                <a:ea typeface="Tahoma"/>
                <a:cs typeface="Tahoma"/>
                <a:sym typeface="Tahoma"/>
              </a:rPr>
              <a:t> the importance of developing children’s fine motor skills.</a:t>
            </a:r>
            <a:endParaRPr b="0" i="0" sz="1400" u="none" cap="none" strike="noStrike">
              <a:solidFill>
                <a:srgbClr val="000000"/>
              </a:solidFill>
              <a:latin typeface="Arial"/>
              <a:ea typeface="Arial"/>
              <a:cs typeface="Arial"/>
              <a:sym typeface="Arial"/>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a:t>
            </a:r>
            <a:r>
              <a:rPr lang="en-GB" sz="3200">
                <a:latin typeface="Tahoma"/>
                <a:ea typeface="Tahoma"/>
                <a:cs typeface="Tahoma"/>
                <a:sym typeface="Tahoma"/>
              </a:rPr>
              <a:t>see how children’s writing develops. </a:t>
            </a:r>
            <a:endParaRPr b="0" i="0" sz="1400" u="none" cap="none" strike="noStrike">
              <a:solidFill>
                <a:srgbClr val="000000"/>
              </a:solidFill>
              <a:latin typeface="Arial"/>
              <a:ea typeface="Arial"/>
              <a:cs typeface="Arial"/>
              <a:sym typeface="Arial"/>
            </a:endParaRPr>
          </a:p>
          <a:p>
            <a:pPr indent="-431800" lvl="0" marL="457200" marR="0" rtl="0" algn="l">
              <a:lnSpc>
                <a:spcPct val="100000"/>
              </a:lnSpc>
              <a:spcBef>
                <a:spcPts val="0"/>
              </a:spcBef>
              <a:spcAft>
                <a:spcPts val="0"/>
              </a:spcAft>
              <a:buClr>
                <a:srgbClr val="000000"/>
              </a:buClr>
              <a:buSzPts val="3200"/>
              <a:buFont typeface="Tahoma"/>
              <a:buChar char="●"/>
            </a:pPr>
            <a:r>
              <a:rPr b="0" i="0" lang="en-GB" sz="3200" u="none" cap="none" strike="noStrike">
                <a:solidFill>
                  <a:srgbClr val="000000"/>
                </a:solidFill>
                <a:latin typeface="Tahoma"/>
                <a:ea typeface="Tahoma"/>
                <a:cs typeface="Tahoma"/>
                <a:sym typeface="Tahoma"/>
              </a:rPr>
              <a:t>To </a:t>
            </a:r>
            <a:r>
              <a:rPr lang="en-GB" sz="3200">
                <a:latin typeface="Tahoma"/>
                <a:ea typeface="Tahoma"/>
                <a:cs typeface="Tahoma"/>
                <a:sym typeface="Tahoma"/>
              </a:rPr>
              <a:t>explore some strategies for supporting children with their fine motor skills and handwriting. </a:t>
            </a:r>
            <a:endParaRPr b="0" i="0" sz="3200" u="none" cap="none" strike="noStrike">
              <a:solidFill>
                <a:srgbClr val="000000"/>
              </a:solidFill>
              <a:latin typeface="Tahoma"/>
              <a:ea typeface="Tahoma"/>
              <a:cs typeface="Tahoma"/>
              <a:sym typeface="Tahom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pic>
        <p:nvPicPr>
          <p:cNvPr id="93" name="Google Shape;93;p2"/>
          <p:cNvPicPr preferRelativeResize="0"/>
          <p:nvPr/>
        </p:nvPicPr>
        <p:blipFill rotWithShape="1">
          <a:blip r:embed="rId3">
            <a:alphaModFix/>
          </a:blip>
          <a:srcRect b="0" l="0" r="0" t="0"/>
          <a:stretch/>
        </p:blipFill>
        <p:spPr>
          <a:xfrm>
            <a:off x="6855517" y="5873050"/>
            <a:ext cx="2177408" cy="888150"/>
          </a:xfrm>
          <a:prstGeom prst="rect">
            <a:avLst/>
          </a:prstGeom>
          <a:noFill/>
          <a:ln>
            <a:noFill/>
          </a:ln>
        </p:spPr>
      </p:pic>
      <p:sp>
        <p:nvSpPr>
          <p:cNvPr id="94" name="Google Shape;94;p2"/>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Importance of Writing </a:t>
            </a:r>
            <a:endParaRPr sz="1000">
              <a:solidFill>
                <a:srgbClr val="674EA7"/>
              </a:solidFill>
            </a:endParaRPr>
          </a:p>
        </p:txBody>
      </p:sp>
      <p:sp>
        <p:nvSpPr>
          <p:cNvPr id="95" name="Google Shape;95;p2"/>
          <p:cNvSpPr/>
          <p:nvPr/>
        </p:nvSpPr>
        <p:spPr>
          <a:xfrm>
            <a:off x="98250" y="1053975"/>
            <a:ext cx="8873100" cy="5220600"/>
          </a:xfrm>
          <a:prstGeom prst="rect">
            <a:avLst/>
          </a:prstGeom>
          <a:noFill/>
          <a:ln>
            <a:noFill/>
          </a:ln>
        </p:spPr>
        <p:txBody>
          <a:bodyPr anchorCtr="0" anchor="ctr" bIns="0" lIns="91425" spcFirstLastPara="1" rIns="91425" wrap="square" tIns="0">
            <a:spAutoFit/>
          </a:bodyPr>
          <a:lstStyle/>
          <a:p>
            <a:pPr indent="-387350" lvl="0" marL="457200" marR="0" rtl="0" algn="l">
              <a:lnSpc>
                <a:spcPct val="100000"/>
              </a:lnSpc>
              <a:spcBef>
                <a:spcPts val="0"/>
              </a:spcBef>
              <a:spcAft>
                <a:spcPts val="0"/>
              </a:spcAft>
              <a:buClr>
                <a:srgbClr val="1F1F1F"/>
              </a:buClr>
              <a:buSzPts val="2500"/>
              <a:buChar char="●"/>
            </a:pPr>
            <a:r>
              <a:rPr lang="en-GB" sz="2500">
                <a:solidFill>
                  <a:srgbClr val="1F1F1F"/>
                </a:solidFill>
              </a:rPr>
              <a:t>Writing feels easy to us but that is because we have had years of practise and our hand muscles are very well developed by the time we are adults. </a:t>
            </a:r>
            <a:endParaRPr sz="2500">
              <a:solidFill>
                <a:srgbClr val="1F1F1F"/>
              </a:solidFill>
            </a:endParaRPr>
          </a:p>
          <a:p>
            <a:pPr indent="0" lvl="0" marL="0" marR="0" rtl="0" algn="l">
              <a:lnSpc>
                <a:spcPct val="100000"/>
              </a:lnSpc>
              <a:spcBef>
                <a:spcPts val="0"/>
              </a:spcBef>
              <a:spcAft>
                <a:spcPts val="0"/>
              </a:spcAft>
              <a:buNone/>
            </a:pPr>
            <a:r>
              <a:t/>
            </a:r>
            <a:endParaRPr sz="2500">
              <a:solidFill>
                <a:srgbClr val="1F1F1F"/>
              </a:solidFill>
            </a:endParaRPr>
          </a:p>
          <a:p>
            <a:pPr indent="-387350" lvl="0" marL="457200" marR="0" rtl="0" algn="l">
              <a:lnSpc>
                <a:spcPct val="100000"/>
              </a:lnSpc>
              <a:spcBef>
                <a:spcPts val="0"/>
              </a:spcBef>
              <a:spcAft>
                <a:spcPts val="0"/>
              </a:spcAft>
              <a:buClr>
                <a:srgbClr val="1F1F1F"/>
              </a:buClr>
              <a:buSzPts val="2500"/>
              <a:buChar char="●"/>
            </a:pPr>
            <a:r>
              <a:rPr lang="en-GB" sz="2500">
                <a:solidFill>
                  <a:srgbClr val="1F1F1F"/>
                </a:solidFill>
              </a:rPr>
              <a:t>We need to support children to help them to be at this point too in their adult life. </a:t>
            </a:r>
            <a:endParaRPr sz="2500">
              <a:solidFill>
                <a:srgbClr val="1F1F1F"/>
              </a:solidFill>
            </a:endParaRPr>
          </a:p>
          <a:p>
            <a:pPr indent="0" lvl="0" marL="457200" marR="0" rtl="0" algn="l">
              <a:lnSpc>
                <a:spcPct val="100000"/>
              </a:lnSpc>
              <a:spcBef>
                <a:spcPts val="0"/>
              </a:spcBef>
              <a:spcAft>
                <a:spcPts val="0"/>
              </a:spcAft>
              <a:buNone/>
            </a:pPr>
            <a:r>
              <a:t/>
            </a:r>
            <a:endParaRPr sz="2500">
              <a:solidFill>
                <a:srgbClr val="1F1F1F"/>
              </a:solidFill>
            </a:endParaRPr>
          </a:p>
          <a:p>
            <a:pPr indent="-336550" lvl="0" marL="457200" marR="0" rtl="0" algn="l">
              <a:lnSpc>
                <a:spcPct val="100000"/>
              </a:lnSpc>
              <a:spcBef>
                <a:spcPts val="0"/>
              </a:spcBef>
              <a:spcAft>
                <a:spcPts val="0"/>
              </a:spcAft>
              <a:buClr>
                <a:srgbClr val="1F1F1F"/>
              </a:buClr>
              <a:buSzPts val="1700"/>
              <a:buChar char="●"/>
            </a:pPr>
            <a:r>
              <a:rPr lang="en-GB" sz="2500">
                <a:solidFill>
                  <a:srgbClr val="1F1F1F"/>
                </a:solidFill>
              </a:rPr>
              <a:t>We want to give them the best start to life and open up as many opportunities as possible in terms of jobs and higher education which do all have an aspect of being able to write coherently. </a:t>
            </a:r>
            <a:r>
              <a:rPr lang="en-GB" sz="1700">
                <a:solidFill>
                  <a:srgbClr val="1F1F1F"/>
                </a:solidFill>
              </a:rPr>
              <a:t> </a:t>
            </a:r>
            <a:endParaRPr sz="1700">
              <a:solidFill>
                <a:srgbClr val="1F1F1F"/>
              </a:solidFill>
            </a:endParaRPr>
          </a:p>
          <a:p>
            <a:pPr indent="0" lvl="0" marL="0" marR="0" rtl="0" algn="l">
              <a:lnSpc>
                <a:spcPct val="100000"/>
              </a:lnSpc>
              <a:spcBef>
                <a:spcPts val="0"/>
              </a:spcBef>
              <a:spcAft>
                <a:spcPts val="0"/>
              </a:spcAft>
              <a:buNone/>
            </a:pPr>
            <a:r>
              <a:t/>
            </a:r>
            <a:endParaRPr sz="1700">
              <a:solidFill>
                <a:srgbClr val="1F1F1F"/>
              </a:solidFill>
            </a:endParaRPr>
          </a:p>
          <a:p>
            <a:pPr indent="0" lvl="0" marL="0" marR="0" rtl="0" algn="l">
              <a:lnSpc>
                <a:spcPct val="100000"/>
              </a:lnSpc>
              <a:spcBef>
                <a:spcPts val="0"/>
              </a:spcBef>
              <a:spcAft>
                <a:spcPts val="0"/>
              </a:spcAft>
              <a:buClr>
                <a:schemeClr val="dk1"/>
              </a:buClr>
              <a:buSzPts val="900"/>
              <a:buFont typeface="Arial"/>
              <a:buNone/>
            </a:pPr>
            <a:r>
              <a:t/>
            </a:r>
            <a:endParaRPr b="0" i="0" sz="2800" u="none" cap="none" strike="noStrike">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g33c360b421e_0_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Fine Motor Skills</a:t>
            </a:r>
            <a:endParaRPr/>
          </a:p>
        </p:txBody>
      </p:sp>
      <p:sp>
        <p:nvSpPr>
          <p:cNvPr id="102" name="Google Shape;102;g33c360b421e_0_0"/>
          <p:cNvSpPr txBox="1"/>
          <p:nvPr/>
        </p:nvSpPr>
        <p:spPr>
          <a:xfrm>
            <a:off x="594000" y="1606500"/>
            <a:ext cx="74925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Fine motor skills involve small muscles working together with the brain and eyes to control hands and fingers.</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It is essential that children develop these muscles in order for them to have the </a:t>
            </a:r>
            <a:r>
              <a:rPr lang="en-GB" sz="2300">
                <a:solidFill>
                  <a:srgbClr val="1F1F1F"/>
                </a:solidFill>
                <a:highlight>
                  <a:srgbClr val="FFFFFF"/>
                </a:highlight>
                <a:latin typeface="Tahoma"/>
                <a:ea typeface="Tahoma"/>
                <a:cs typeface="Tahoma"/>
                <a:sym typeface="Tahoma"/>
              </a:rPr>
              <a:t>strength</a:t>
            </a:r>
            <a:r>
              <a:rPr lang="en-GB" sz="2300">
                <a:solidFill>
                  <a:srgbClr val="1F1F1F"/>
                </a:solidFill>
                <a:highlight>
                  <a:srgbClr val="FFFFFF"/>
                </a:highlight>
                <a:latin typeface="Tahoma"/>
                <a:ea typeface="Tahoma"/>
                <a:cs typeface="Tahoma"/>
                <a:sym typeface="Tahoma"/>
              </a:rPr>
              <a:t> to be able to write effectively and </a:t>
            </a:r>
            <a:r>
              <a:rPr lang="en-GB" sz="2300">
                <a:solidFill>
                  <a:srgbClr val="1F1F1F"/>
                </a:solidFill>
                <a:highlight>
                  <a:srgbClr val="FFFFFF"/>
                </a:highlight>
                <a:latin typeface="Tahoma"/>
                <a:ea typeface="Tahoma"/>
                <a:cs typeface="Tahoma"/>
                <a:sym typeface="Tahoma"/>
              </a:rPr>
              <a:t>particularly</a:t>
            </a:r>
            <a:r>
              <a:rPr lang="en-GB" sz="2300">
                <a:solidFill>
                  <a:srgbClr val="1F1F1F"/>
                </a:solidFill>
                <a:highlight>
                  <a:srgbClr val="FFFFFF"/>
                </a:highlight>
                <a:latin typeface="Tahoma"/>
                <a:ea typeface="Tahoma"/>
                <a:cs typeface="Tahoma"/>
                <a:sym typeface="Tahoma"/>
              </a:rPr>
              <a:t> for a sustained period of time.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These are the first skills which are focused on in Nursery and Reception.  </a:t>
            </a:r>
            <a:endParaRPr sz="2300">
              <a:solidFill>
                <a:srgbClr val="1F1F1F"/>
              </a:solidFill>
              <a:highlight>
                <a:srgbClr val="FFFFFF"/>
              </a:highlight>
              <a:latin typeface="Tahoma"/>
              <a:ea typeface="Tahoma"/>
              <a:cs typeface="Tahoma"/>
              <a:sym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g33c360b421e_0_78"/>
          <p:cNvSpPr txBox="1"/>
          <p:nvPr>
            <p:ph type="title"/>
          </p:nvPr>
        </p:nvSpPr>
        <p:spPr>
          <a:xfrm>
            <a:off x="98250" y="29067"/>
            <a:ext cx="8826600" cy="1071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Examples of Fine Motor Activities</a:t>
            </a:r>
            <a:endParaRPr>
              <a:solidFill>
                <a:schemeClr val="dk2"/>
              </a:solidFill>
            </a:endParaRPr>
          </a:p>
        </p:txBody>
      </p:sp>
      <p:pic>
        <p:nvPicPr>
          <p:cNvPr id="109" name="Google Shape;109;g33c360b421e_0_78"/>
          <p:cNvPicPr preferRelativeResize="0"/>
          <p:nvPr/>
        </p:nvPicPr>
        <p:blipFill>
          <a:blip r:embed="rId3">
            <a:alphaModFix/>
          </a:blip>
          <a:stretch>
            <a:fillRect/>
          </a:stretch>
        </p:blipFill>
        <p:spPr>
          <a:xfrm>
            <a:off x="152400" y="1028600"/>
            <a:ext cx="1596700" cy="2125250"/>
          </a:xfrm>
          <a:prstGeom prst="rect">
            <a:avLst/>
          </a:prstGeom>
          <a:noFill/>
          <a:ln>
            <a:noFill/>
          </a:ln>
        </p:spPr>
      </p:pic>
      <p:pic>
        <p:nvPicPr>
          <p:cNvPr id="110" name="Google Shape;110;g33c360b421e_0_78"/>
          <p:cNvPicPr preferRelativeResize="0"/>
          <p:nvPr/>
        </p:nvPicPr>
        <p:blipFill>
          <a:blip r:embed="rId4">
            <a:alphaModFix/>
          </a:blip>
          <a:stretch>
            <a:fillRect/>
          </a:stretch>
        </p:blipFill>
        <p:spPr>
          <a:xfrm>
            <a:off x="2277700" y="959433"/>
            <a:ext cx="2540775" cy="2540775"/>
          </a:xfrm>
          <a:prstGeom prst="rect">
            <a:avLst/>
          </a:prstGeom>
          <a:noFill/>
          <a:ln>
            <a:noFill/>
          </a:ln>
        </p:spPr>
      </p:pic>
      <p:pic>
        <p:nvPicPr>
          <p:cNvPr id="111" name="Google Shape;111;g33c360b421e_0_78"/>
          <p:cNvPicPr preferRelativeResize="0"/>
          <p:nvPr/>
        </p:nvPicPr>
        <p:blipFill>
          <a:blip r:embed="rId5">
            <a:alphaModFix/>
          </a:blip>
          <a:stretch>
            <a:fillRect/>
          </a:stretch>
        </p:blipFill>
        <p:spPr>
          <a:xfrm>
            <a:off x="7001025" y="907533"/>
            <a:ext cx="1877749" cy="3699374"/>
          </a:xfrm>
          <a:prstGeom prst="rect">
            <a:avLst/>
          </a:prstGeom>
          <a:noFill/>
          <a:ln>
            <a:noFill/>
          </a:ln>
        </p:spPr>
      </p:pic>
      <p:pic>
        <p:nvPicPr>
          <p:cNvPr id="112" name="Google Shape;112;g33c360b421e_0_78"/>
          <p:cNvPicPr preferRelativeResize="0"/>
          <p:nvPr/>
        </p:nvPicPr>
        <p:blipFill>
          <a:blip r:embed="rId6">
            <a:alphaModFix/>
          </a:blip>
          <a:stretch>
            <a:fillRect/>
          </a:stretch>
        </p:blipFill>
        <p:spPr>
          <a:xfrm>
            <a:off x="4970875" y="1028600"/>
            <a:ext cx="1877749" cy="2683475"/>
          </a:xfrm>
          <a:prstGeom prst="rect">
            <a:avLst/>
          </a:prstGeom>
          <a:noFill/>
          <a:ln>
            <a:noFill/>
          </a:ln>
        </p:spPr>
      </p:pic>
      <p:pic>
        <p:nvPicPr>
          <p:cNvPr id="113" name="Google Shape;113;g33c360b421e_0_78"/>
          <p:cNvPicPr preferRelativeResize="0"/>
          <p:nvPr/>
        </p:nvPicPr>
        <p:blipFill>
          <a:blip r:embed="rId7">
            <a:alphaModFix/>
          </a:blip>
          <a:stretch>
            <a:fillRect/>
          </a:stretch>
        </p:blipFill>
        <p:spPr>
          <a:xfrm>
            <a:off x="723500" y="3679567"/>
            <a:ext cx="1656201" cy="2317801"/>
          </a:xfrm>
          <a:prstGeom prst="rect">
            <a:avLst/>
          </a:prstGeom>
          <a:noFill/>
          <a:ln>
            <a:noFill/>
          </a:ln>
        </p:spPr>
      </p:pic>
      <p:pic>
        <p:nvPicPr>
          <p:cNvPr id="114" name="Google Shape;114;g33c360b421e_0_78"/>
          <p:cNvPicPr preferRelativeResize="0"/>
          <p:nvPr/>
        </p:nvPicPr>
        <p:blipFill>
          <a:blip r:embed="rId8">
            <a:alphaModFix/>
          </a:blip>
          <a:stretch>
            <a:fillRect/>
          </a:stretch>
        </p:blipFill>
        <p:spPr>
          <a:xfrm>
            <a:off x="3374175" y="3974967"/>
            <a:ext cx="1596700" cy="205360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g33c360b421e_0_15"/>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How do we develop Fine Motor Skills in school? </a:t>
            </a:r>
            <a:endParaRPr/>
          </a:p>
        </p:txBody>
      </p:sp>
      <p:sp>
        <p:nvSpPr>
          <p:cNvPr id="121" name="Google Shape;121;g33c360b421e_0_15"/>
          <p:cNvSpPr txBox="1"/>
          <p:nvPr/>
        </p:nvSpPr>
        <p:spPr>
          <a:xfrm>
            <a:off x="418500" y="1120500"/>
            <a:ext cx="8034300" cy="524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600">
                <a:solidFill>
                  <a:srgbClr val="1F1F1F"/>
                </a:solidFill>
                <a:highlight>
                  <a:srgbClr val="FFFFFF"/>
                </a:highlight>
                <a:latin typeface="Tahoma"/>
                <a:ea typeface="Tahoma"/>
                <a:cs typeface="Tahoma"/>
                <a:sym typeface="Tahoma"/>
              </a:rPr>
              <a:t>In Nursery and Reception the children do daily fine motor activities to ensure that they are developing the necessary muscles ready to be </a:t>
            </a:r>
            <a:r>
              <a:rPr lang="en-GB" sz="2600">
                <a:solidFill>
                  <a:srgbClr val="1F1F1F"/>
                </a:solidFill>
                <a:highlight>
                  <a:srgbClr val="FFFFFF"/>
                </a:highlight>
                <a:latin typeface="Tahoma"/>
                <a:ea typeface="Tahoma"/>
                <a:cs typeface="Tahoma"/>
                <a:sym typeface="Tahoma"/>
              </a:rPr>
              <a:t>competent</a:t>
            </a:r>
            <a:r>
              <a:rPr lang="en-GB" sz="2600">
                <a:solidFill>
                  <a:srgbClr val="1F1F1F"/>
                </a:solidFill>
                <a:highlight>
                  <a:srgbClr val="FFFFFF"/>
                </a:highlight>
                <a:latin typeface="Tahoma"/>
                <a:ea typeface="Tahoma"/>
                <a:cs typeface="Tahoma"/>
                <a:sym typeface="Tahoma"/>
              </a:rPr>
              <a:t> writers.</a:t>
            </a:r>
            <a:endParaRPr sz="26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6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600">
                <a:solidFill>
                  <a:srgbClr val="1F1F1F"/>
                </a:solidFill>
                <a:highlight>
                  <a:srgbClr val="FFFFFF"/>
                </a:highlight>
                <a:latin typeface="Tahoma"/>
                <a:ea typeface="Tahoma"/>
                <a:cs typeface="Tahoma"/>
                <a:sym typeface="Tahoma"/>
              </a:rPr>
              <a:t>We have an area in the classroom purely dedicated to fine motor activities and we have a planned dough disco session in the day often too. </a:t>
            </a:r>
            <a:endParaRPr sz="26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6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600">
                <a:solidFill>
                  <a:srgbClr val="1F1F1F"/>
                </a:solidFill>
                <a:highlight>
                  <a:srgbClr val="FFFFFF"/>
                </a:highlight>
                <a:latin typeface="Tahoma"/>
                <a:ea typeface="Tahoma"/>
                <a:cs typeface="Tahoma"/>
                <a:sym typeface="Tahoma"/>
              </a:rPr>
              <a:t>You can do these at home too all you need is a pot of playdough and there are lots of videos </a:t>
            </a:r>
            <a:r>
              <a:rPr lang="en-GB" sz="2600">
                <a:solidFill>
                  <a:srgbClr val="1F1F1F"/>
                </a:solidFill>
                <a:highlight>
                  <a:srgbClr val="FFFFFF"/>
                </a:highlight>
                <a:latin typeface="Tahoma"/>
                <a:ea typeface="Tahoma"/>
                <a:cs typeface="Tahoma"/>
                <a:sym typeface="Tahoma"/>
              </a:rPr>
              <a:t>online</a:t>
            </a:r>
            <a:r>
              <a:rPr lang="en-GB" sz="2600">
                <a:solidFill>
                  <a:srgbClr val="1F1F1F"/>
                </a:solidFill>
                <a:highlight>
                  <a:srgbClr val="FFFFFF"/>
                </a:highlight>
                <a:latin typeface="Tahoma"/>
                <a:ea typeface="Tahoma"/>
                <a:cs typeface="Tahoma"/>
                <a:sym typeface="Tahoma"/>
              </a:rPr>
              <a:t> too.  </a:t>
            </a:r>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g33c4807994f_0_229"/>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Dough Disco Video </a:t>
            </a:r>
            <a:endParaRPr/>
          </a:p>
        </p:txBody>
      </p:sp>
      <p:pic>
        <p:nvPicPr>
          <p:cNvPr descr="This is the way! is a nursery rhyme with a twist - use play dough with this song to increase fine motor coordination and strength in your little ones! Follow the directions to pass, roll, pinch and squeeze high and low. This song has a more relaxed tempo and natural feel. At the start, you could pass side to side (easy), round the body (harder), or even through your legs (hardest)! Then in the middle section use your little piggies to tap dance in the play dough - make sure you check which piggy has a roast beef and which little piggy had none before you begin to get the most from this part of the routine.&#10;&#10;&#10;If you like this video and want to support me in creating more, please subscribe! I really appreciate it :)! You can also send video clips of performances to my email address found in the 'About' section. I love to see my songs being enjoyed by children around the world.&#10;&#10;&#10;&#10;You can find me on my Facebook and Twitter page @Early Years Emily or on Instagram @earlyyearsemilyofficial.&#10;&#10;&#10;I have some free resources available on EarlyYearsEmily.co.uk&#10;&#10;&#10;Thanks for watching! :)" id="128" name="Google Shape;128;g33c4807994f_0_229" title="This is the way! | Play dough song for fine motor development | Dough dance">
            <a:hlinkClick r:id="rId3"/>
          </p:cNvPr>
          <p:cNvPicPr preferRelativeResize="0"/>
          <p:nvPr/>
        </p:nvPicPr>
        <p:blipFill>
          <a:blip r:embed="rId4">
            <a:alphaModFix/>
          </a:blip>
          <a:stretch>
            <a:fillRect/>
          </a:stretch>
        </p:blipFill>
        <p:spPr>
          <a:xfrm>
            <a:off x="152400" y="977900"/>
            <a:ext cx="8911775" cy="5012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1000"/>
                                        <p:tgtEl>
                                          <p:spTgt spid="1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33c360b421e_0_20"/>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What does progress look like in terms of Fine Motor control? </a:t>
            </a:r>
            <a:endParaRPr/>
          </a:p>
        </p:txBody>
      </p:sp>
      <p:sp>
        <p:nvSpPr>
          <p:cNvPr id="135" name="Google Shape;135;g33c360b421e_0_20"/>
          <p:cNvSpPr txBox="1"/>
          <p:nvPr/>
        </p:nvSpPr>
        <p:spPr>
          <a:xfrm>
            <a:off x="418500" y="1120500"/>
            <a:ext cx="74925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100"/>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p:txBody>
      </p:sp>
      <p:pic>
        <p:nvPicPr>
          <p:cNvPr id="136" name="Google Shape;136;g33c360b421e_0_20"/>
          <p:cNvPicPr preferRelativeResize="0"/>
          <p:nvPr/>
        </p:nvPicPr>
        <p:blipFill>
          <a:blip r:embed="rId3">
            <a:alphaModFix/>
          </a:blip>
          <a:stretch>
            <a:fillRect/>
          </a:stretch>
        </p:blipFill>
        <p:spPr>
          <a:xfrm rot="-5400000">
            <a:off x="-148225" y="2097950"/>
            <a:ext cx="3411649" cy="2841250"/>
          </a:xfrm>
          <a:prstGeom prst="rect">
            <a:avLst/>
          </a:prstGeom>
          <a:noFill/>
          <a:ln>
            <a:noFill/>
          </a:ln>
        </p:spPr>
      </p:pic>
      <p:pic>
        <p:nvPicPr>
          <p:cNvPr id="137" name="Google Shape;137;g33c360b421e_0_20"/>
          <p:cNvPicPr preferRelativeResize="0"/>
          <p:nvPr/>
        </p:nvPicPr>
        <p:blipFill>
          <a:blip r:embed="rId4">
            <a:alphaModFix/>
          </a:blip>
          <a:stretch>
            <a:fillRect/>
          </a:stretch>
        </p:blipFill>
        <p:spPr>
          <a:xfrm>
            <a:off x="3075425" y="1629375"/>
            <a:ext cx="2670063" cy="3778401"/>
          </a:xfrm>
          <a:prstGeom prst="rect">
            <a:avLst/>
          </a:prstGeom>
          <a:noFill/>
          <a:ln>
            <a:noFill/>
          </a:ln>
        </p:spPr>
      </p:pic>
      <p:pic>
        <p:nvPicPr>
          <p:cNvPr id="138" name="Google Shape;138;g33c360b421e_0_20"/>
          <p:cNvPicPr preferRelativeResize="0"/>
          <p:nvPr/>
        </p:nvPicPr>
        <p:blipFill>
          <a:blip r:embed="rId5">
            <a:alphaModFix/>
          </a:blip>
          <a:stretch>
            <a:fillRect/>
          </a:stretch>
        </p:blipFill>
        <p:spPr>
          <a:xfrm>
            <a:off x="5842701" y="1223753"/>
            <a:ext cx="3213675" cy="4589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g33e889fce32_0_7"/>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What does progress look like in terms of Fine Motor control?</a:t>
            </a:r>
            <a:endParaRPr/>
          </a:p>
        </p:txBody>
      </p:sp>
      <p:pic>
        <p:nvPicPr>
          <p:cNvPr id="145" name="Google Shape;145;g33e889fce32_0_7"/>
          <p:cNvPicPr preferRelativeResize="0"/>
          <p:nvPr/>
        </p:nvPicPr>
        <p:blipFill rotWithShape="1">
          <a:blip r:embed="rId3">
            <a:alphaModFix/>
          </a:blip>
          <a:srcRect b="0" l="10658" r="0" t="0"/>
          <a:stretch/>
        </p:blipFill>
        <p:spPr>
          <a:xfrm>
            <a:off x="0" y="1927801"/>
            <a:ext cx="2344701" cy="3135772"/>
          </a:xfrm>
          <a:prstGeom prst="rect">
            <a:avLst/>
          </a:prstGeom>
          <a:noFill/>
          <a:ln>
            <a:noFill/>
          </a:ln>
        </p:spPr>
      </p:pic>
      <p:pic>
        <p:nvPicPr>
          <p:cNvPr id="146" name="Google Shape;146;g33e889fce32_0_7"/>
          <p:cNvPicPr preferRelativeResize="0"/>
          <p:nvPr/>
        </p:nvPicPr>
        <p:blipFill rotWithShape="1">
          <a:blip r:embed="rId4">
            <a:alphaModFix/>
          </a:blip>
          <a:srcRect b="11921" l="0" r="12549" t="12958"/>
          <a:stretch/>
        </p:blipFill>
        <p:spPr>
          <a:xfrm rot="-5400000">
            <a:off x="2238075" y="1855275"/>
            <a:ext cx="3822975" cy="3448975"/>
          </a:xfrm>
          <a:prstGeom prst="rect">
            <a:avLst/>
          </a:prstGeom>
          <a:noFill/>
          <a:ln>
            <a:noFill/>
          </a:ln>
        </p:spPr>
      </p:pic>
      <p:pic>
        <p:nvPicPr>
          <p:cNvPr id="147" name="Google Shape;147;g33e889fce32_0_7"/>
          <p:cNvPicPr preferRelativeResize="0"/>
          <p:nvPr/>
        </p:nvPicPr>
        <p:blipFill rotWithShape="1">
          <a:blip r:embed="rId5">
            <a:alphaModFix/>
          </a:blip>
          <a:srcRect b="13088" l="0" r="0" t="0"/>
          <a:stretch/>
        </p:blipFill>
        <p:spPr>
          <a:xfrm>
            <a:off x="5954430" y="1505951"/>
            <a:ext cx="3044494" cy="352797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33c4807994f_0_0"/>
          <p:cNvSpPr txBox="1"/>
          <p:nvPr>
            <p:ph type="title"/>
          </p:nvPr>
        </p:nvSpPr>
        <p:spPr>
          <a:xfrm>
            <a:off x="98250" y="29067"/>
            <a:ext cx="8826600" cy="1071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Progression of Writing Shapes</a:t>
            </a:r>
            <a:endParaRPr/>
          </a:p>
        </p:txBody>
      </p:sp>
      <p:pic>
        <p:nvPicPr>
          <p:cNvPr id="154" name="Google Shape;154;g33c4807994f_0_0"/>
          <p:cNvPicPr preferRelativeResize="0"/>
          <p:nvPr/>
        </p:nvPicPr>
        <p:blipFill>
          <a:blip r:embed="rId3">
            <a:alphaModFix/>
          </a:blip>
          <a:stretch>
            <a:fillRect/>
          </a:stretch>
        </p:blipFill>
        <p:spPr>
          <a:xfrm>
            <a:off x="762075" y="881600"/>
            <a:ext cx="7442250" cy="4265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g33c360b421e_0_25"/>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b="1" lang="en-GB" sz="3700">
                <a:solidFill>
                  <a:srgbClr val="674EA7"/>
                </a:solidFill>
                <a:latin typeface="Century Gothic"/>
                <a:ea typeface="Century Gothic"/>
                <a:cs typeface="Century Gothic"/>
                <a:sym typeface="Century Gothic"/>
              </a:rPr>
              <a:t>Examples of how children’s drawing Progresses</a:t>
            </a:r>
            <a:endParaRPr/>
          </a:p>
        </p:txBody>
      </p:sp>
      <p:sp>
        <p:nvSpPr>
          <p:cNvPr id="161" name="Google Shape;161;g33c360b421e_0_25"/>
          <p:cNvSpPr txBox="1"/>
          <p:nvPr/>
        </p:nvSpPr>
        <p:spPr>
          <a:xfrm>
            <a:off x="418500" y="1120500"/>
            <a:ext cx="74925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 </a:t>
            </a:r>
            <a:endParaRPr sz="2300">
              <a:solidFill>
                <a:srgbClr val="1F1F1F"/>
              </a:solidFill>
              <a:highlight>
                <a:srgbClr val="FFFFFF"/>
              </a:highlight>
              <a:latin typeface="Tahoma"/>
              <a:ea typeface="Tahoma"/>
              <a:cs typeface="Tahoma"/>
              <a:sym typeface="Tahoma"/>
            </a:endParaRPr>
          </a:p>
        </p:txBody>
      </p:sp>
      <p:pic>
        <p:nvPicPr>
          <p:cNvPr id="162" name="Google Shape;162;g33c360b421e_0_25"/>
          <p:cNvPicPr preferRelativeResize="0"/>
          <p:nvPr/>
        </p:nvPicPr>
        <p:blipFill>
          <a:blip r:embed="rId3">
            <a:alphaModFix/>
          </a:blip>
          <a:stretch>
            <a:fillRect/>
          </a:stretch>
        </p:blipFill>
        <p:spPr>
          <a:xfrm rot="-5400000">
            <a:off x="87399" y="1278388"/>
            <a:ext cx="3177751" cy="3156026"/>
          </a:xfrm>
          <a:prstGeom prst="rect">
            <a:avLst/>
          </a:prstGeom>
          <a:noFill/>
          <a:ln>
            <a:noFill/>
          </a:ln>
        </p:spPr>
      </p:pic>
      <p:pic>
        <p:nvPicPr>
          <p:cNvPr id="163" name="Google Shape;163;g33c360b421e_0_25"/>
          <p:cNvPicPr preferRelativeResize="0"/>
          <p:nvPr/>
        </p:nvPicPr>
        <p:blipFill rotWithShape="1">
          <a:blip r:embed="rId4">
            <a:alphaModFix/>
          </a:blip>
          <a:srcRect b="13088" l="0" r="0" t="0"/>
          <a:stretch/>
        </p:blipFill>
        <p:spPr>
          <a:xfrm>
            <a:off x="5867775" y="1623100"/>
            <a:ext cx="3242949" cy="4144502"/>
          </a:xfrm>
          <a:prstGeom prst="rect">
            <a:avLst/>
          </a:prstGeom>
          <a:noFill/>
          <a:ln>
            <a:noFill/>
          </a:ln>
        </p:spPr>
      </p:pic>
      <p:pic>
        <p:nvPicPr>
          <p:cNvPr id="164" name="Google Shape;164;g33c360b421e_0_25"/>
          <p:cNvPicPr preferRelativeResize="0"/>
          <p:nvPr/>
        </p:nvPicPr>
        <p:blipFill>
          <a:blip r:embed="rId5">
            <a:alphaModFix/>
          </a:blip>
          <a:stretch>
            <a:fillRect/>
          </a:stretch>
        </p:blipFill>
        <p:spPr>
          <a:xfrm>
            <a:off x="2331850" y="4651525"/>
            <a:ext cx="3242950" cy="1957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g33c4807994f_0_70"/>
          <p:cNvSpPr txBox="1"/>
          <p:nvPr>
            <p:ph type="title"/>
          </p:nvPr>
        </p:nvSpPr>
        <p:spPr>
          <a:xfrm>
            <a:off x="98250" y="29067"/>
            <a:ext cx="8826600" cy="1071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Stages of Pencil Grip</a:t>
            </a:r>
            <a:endParaRPr b="1">
              <a:latin typeface="Tahoma"/>
              <a:ea typeface="Tahoma"/>
              <a:cs typeface="Tahoma"/>
              <a:sym typeface="Tahoma"/>
            </a:endParaRPr>
          </a:p>
        </p:txBody>
      </p:sp>
      <p:pic>
        <p:nvPicPr>
          <p:cNvPr id="171" name="Google Shape;171;g33c4807994f_0_70"/>
          <p:cNvPicPr preferRelativeResize="0"/>
          <p:nvPr/>
        </p:nvPicPr>
        <p:blipFill>
          <a:blip r:embed="rId3">
            <a:alphaModFix/>
          </a:blip>
          <a:stretch>
            <a:fillRect/>
          </a:stretch>
        </p:blipFill>
        <p:spPr>
          <a:xfrm>
            <a:off x="0" y="2562200"/>
            <a:ext cx="1747325" cy="1697100"/>
          </a:xfrm>
          <a:prstGeom prst="rect">
            <a:avLst/>
          </a:prstGeom>
          <a:noFill/>
          <a:ln>
            <a:noFill/>
          </a:ln>
        </p:spPr>
      </p:pic>
      <p:pic>
        <p:nvPicPr>
          <p:cNvPr id="172" name="Google Shape;172;g33c4807994f_0_70"/>
          <p:cNvPicPr preferRelativeResize="0"/>
          <p:nvPr/>
        </p:nvPicPr>
        <p:blipFill>
          <a:blip r:embed="rId4">
            <a:alphaModFix/>
          </a:blip>
          <a:stretch>
            <a:fillRect/>
          </a:stretch>
        </p:blipFill>
        <p:spPr>
          <a:xfrm>
            <a:off x="1918686" y="2562700"/>
            <a:ext cx="1640739" cy="1645950"/>
          </a:xfrm>
          <a:prstGeom prst="rect">
            <a:avLst/>
          </a:prstGeom>
          <a:noFill/>
          <a:ln>
            <a:noFill/>
          </a:ln>
        </p:spPr>
      </p:pic>
      <p:pic>
        <p:nvPicPr>
          <p:cNvPr id="173" name="Google Shape;173;g33c4807994f_0_70"/>
          <p:cNvPicPr preferRelativeResize="0"/>
          <p:nvPr/>
        </p:nvPicPr>
        <p:blipFill>
          <a:blip r:embed="rId5">
            <a:alphaModFix/>
          </a:blip>
          <a:stretch>
            <a:fillRect/>
          </a:stretch>
        </p:blipFill>
        <p:spPr>
          <a:xfrm>
            <a:off x="3835451" y="2631432"/>
            <a:ext cx="1557847" cy="1593250"/>
          </a:xfrm>
          <a:prstGeom prst="rect">
            <a:avLst/>
          </a:prstGeom>
          <a:noFill/>
          <a:ln>
            <a:noFill/>
          </a:ln>
        </p:spPr>
      </p:pic>
      <p:pic>
        <p:nvPicPr>
          <p:cNvPr id="174" name="Google Shape;174;g33c4807994f_0_70"/>
          <p:cNvPicPr preferRelativeResize="0"/>
          <p:nvPr/>
        </p:nvPicPr>
        <p:blipFill>
          <a:blip r:embed="rId6">
            <a:alphaModFix/>
          </a:blip>
          <a:stretch>
            <a:fillRect/>
          </a:stretch>
        </p:blipFill>
        <p:spPr>
          <a:xfrm>
            <a:off x="5635725" y="2667067"/>
            <a:ext cx="1524775" cy="1539775"/>
          </a:xfrm>
          <a:prstGeom prst="rect">
            <a:avLst/>
          </a:prstGeom>
          <a:noFill/>
          <a:ln>
            <a:noFill/>
          </a:ln>
        </p:spPr>
      </p:pic>
      <p:pic>
        <p:nvPicPr>
          <p:cNvPr id="175" name="Google Shape;175;g33c4807994f_0_70"/>
          <p:cNvPicPr preferRelativeResize="0"/>
          <p:nvPr/>
        </p:nvPicPr>
        <p:blipFill>
          <a:blip r:embed="rId7">
            <a:alphaModFix/>
          </a:blip>
          <a:stretch>
            <a:fillRect/>
          </a:stretch>
        </p:blipFill>
        <p:spPr>
          <a:xfrm>
            <a:off x="7367000" y="2725862"/>
            <a:ext cx="1557850" cy="1523577"/>
          </a:xfrm>
          <a:prstGeom prst="rect">
            <a:avLst/>
          </a:prstGeom>
          <a:noFill/>
          <a:ln>
            <a:noFill/>
          </a:ln>
        </p:spPr>
      </p:pic>
      <p:sp>
        <p:nvSpPr>
          <p:cNvPr id="176" name="Google Shape;176;g33c4807994f_0_70"/>
          <p:cNvSpPr txBox="1"/>
          <p:nvPr/>
        </p:nvSpPr>
        <p:spPr>
          <a:xfrm>
            <a:off x="237963" y="4951933"/>
            <a:ext cx="1271400" cy="122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000">
                <a:solidFill>
                  <a:schemeClr val="lt2"/>
                </a:solidFill>
                <a:latin typeface="Roboto"/>
                <a:ea typeface="Roboto"/>
                <a:cs typeface="Roboto"/>
                <a:sym typeface="Roboto"/>
              </a:rPr>
              <a:t>Fisted grip</a:t>
            </a:r>
            <a:endParaRPr sz="2000">
              <a:solidFill>
                <a:schemeClr val="lt2"/>
              </a:solidFill>
              <a:latin typeface="Roboto"/>
              <a:ea typeface="Roboto"/>
              <a:cs typeface="Roboto"/>
              <a:sym typeface="Roboto"/>
            </a:endParaRPr>
          </a:p>
        </p:txBody>
      </p:sp>
      <p:sp>
        <p:nvSpPr>
          <p:cNvPr id="177" name="Google Shape;177;g33c4807994f_0_70"/>
          <p:cNvSpPr txBox="1"/>
          <p:nvPr/>
        </p:nvSpPr>
        <p:spPr>
          <a:xfrm>
            <a:off x="2055400" y="5029767"/>
            <a:ext cx="1271400" cy="95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Palmar grip</a:t>
            </a:r>
            <a:endParaRPr sz="1800">
              <a:solidFill>
                <a:schemeClr val="lt2"/>
              </a:solidFill>
              <a:latin typeface="Roboto"/>
              <a:ea typeface="Roboto"/>
              <a:cs typeface="Roboto"/>
              <a:sym typeface="Roboto"/>
            </a:endParaRPr>
          </a:p>
        </p:txBody>
      </p:sp>
      <p:sp>
        <p:nvSpPr>
          <p:cNvPr id="178" name="Google Shape;178;g33c4807994f_0_70"/>
          <p:cNvSpPr txBox="1"/>
          <p:nvPr/>
        </p:nvSpPr>
        <p:spPr>
          <a:xfrm>
            <a:off x="3988250" y="5194100"/>
            <a:ext cx="1595700" cy="95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Five finger grip</a:t>
            </a:r>
            <a:endParaRPr sz="1800">
              <a:solidFill>
                <a:schemeClr val="lt2"/>
              </a:solidFill>
              <a:latin typeface="Roboto"/>
              <a:ea typeface="Roboto"/>
              <a:cs typeface="Roboto"/>
              <a:sym typeface="Roboto"/>
            </a:endParaRPr>
          </a:p>
        </p:txBody>
      </p:sp>
      <p:sp>
        <p:nvSpPr>
          <p:cNvPr id="179" name="Google Shape;179;g33c4807994f_0_70"/>
          <p:cNvSpPr txBox="1"/>
          <p:nvPr/>
        </p:nvSpPr>
        <p:spPr>
          <a:xfrm>
            <a:off x="5778425" y="5185433"/>
            <a:ext cx="1180500" cy="803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Static tripod grip </a:t>
            </a:r>
            <a:endParaRPr sz="1800">
              <a:solidFill>
                <a:schemeClr val="lt2"/>
              </a:solidFill>
              <a:latin typeface="Roboto"/>
              <a:ea typeface="Roboto"/>
              <a:cs typeface="Roboto"/>
              <a:sym typeface="Roboto"/>
            </a:endParaRPr>
          </a:p>
        </p:txBody>
      </p:sp>
      <p:sp>
        <p:nvSpPr>
          <p:cNvPr id="180" name="Google Shape;180;g33c4807994f_0_70"/>
          <p:cNvSpPr txBox="1"/>
          <p:nvPr/>
        </p:nvSpPr>
        <p:spPr>
          <a:xfrm>
            <a:off x="7562100" y="5358400"/>
            <a:ext cx="1271400" cy="95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Dynamic tripod grip</a:t>
            </a:r>
            <a:endParaRPr sz="1800">
              <a:solidFill>
                <a:schemeClr val="lt2"/>
              </a:solidFill>
              <a:latin typeface="Roboto"/>
              <a:ea typeface="Roboto"/>
              <a:cs typeface="Roboto"/>
              <a:sym typeface="Roboto"/>
            </a:endParaRPr>
          </a:p>
        </p:txBody>
      </p:sp>
      <p:sp>
        <p:nvSpPr>
          <p:cNvPr id="181" name="Google Shape;181;g33c4807994f_0_70"/>
          <p:cNvSpPr txBox="1"/>
          <p:nvPr/>
        </p:nvSpPr>
        <p:spPr>
          <a:xfrm>
            <a:off x="404925" y="1318233"/>
            <a:ext cx="8418900" cy="8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2"/>
                </a:solidFill>
                <a:latin typeface="Tahoma"/>
                <a:ea typeface="Tahoma"/>
                <a:cs typeface="Tahoma"/>
                <a:sym typeface="Tahoma"/>
              </a:rPr>
              <a:t>All children will progress through these grips at different rates. They may not use all of them. We are aiming for them to use the tripod grip ideally by the end of Reception</a:t>
            </a:r>
            <a:r>
              <a:rPr lang="en-GB" sz="1800">
                <a:solidFill>
                  <a:schemeClr val="lt2"/>
                </a:solidFill>
                <a:latin typeface="Roboto"/>
                <a:ea typeface="Roboto"/>
                <a:cs typeface="Roboto"/>
                <a:sym typeface="Roboto"/>
              </a:rPr>
              <a:t>. </a:t>
            </a:r>
            <a:endParaRPr sz="1800">
              <a:solidFill>
                <a:schemeClr val="lt2"/>
              </a:solidFill>
              <a:latin typeface="Roboto"/>
              <a:ea typeface="Roboto"/>
              <a:cs typeface="Roboto"/>
              <a:sym typeface="Robo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33c4807994f_0_86"/>
          <p:cNvSpPr txBox="1"/>
          <p:nvPr>
            <p:ph type="title"/>
          </p:nvPr>
        </p:nvSpPr>
        <p:spPr>
          <a:xfrm>
            <a:off x="98250" y="29067"/>
            <a:ext cx="8826600" cy="10716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pic>
        <p:nvPicPr>
          <p:cNvPr id="188" name="Google Shape;188;g33c4807994f_0_86"/>
          <p:cNvPicPr preferRelativeResize="0"/>
          <p:nvPr/>
        </p:nvPicPr>
        <p:blipFill>
          <a:blip r:embed="rId3">
            <a:alphaModFix/>
          </a:blip>
          <a:stretch>
            <a:fillRect/>
          </a:stretch>
        </p:blipFill>
        <p:spPr>
          <a:xfrm>
            <a:off x="270600" y="921900"/>
            <a:ext cx="3086300" cy="4370974"/>
          </a:xfrm>
          <a:prstGeom prst="rect">
            <a:avLst/>
          </a:prstGeom>
          <a:noFill/>
          <a:ln>
            <a:noFill/>
          </a:ln>
        </p:spPr>
      </p:pic>
      <p:sp>
        <p:nvSpPr>
          <p:cNvPr id="189" name="Google Shape;189;g33c4807994f_0_86"/>
          <p:cNvSpPr txBox="1"/>
          <p:nvPr/>
        </p:nvSpPr>
        <p:spPr>
          <a:xfrm>
            <a:off x="4032800" y="1808367"/>
            <a:ext cx="3920100" cy="3983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latin typeface="Tahoma"/>
                <a:ea typeface="Tahoma"/>
                <a:cs typeface="Tahoma"/>
                <a:sym typeface="Tahoma"/>
              </a:rPr>
              <a:t>This is the poster we use in the classrooms to help children remember how to hold their pencil correctly. </a:t>
            </a:r>
            <a:endParaRPr sz="2300">
              <a:latin typeface="Tahoma"/>
              <a:ea typeface="Tahoma"/>
              <a:cs typeface="Tahoma"/>
              <a:sym typeface="Tahom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g33c8cc19f37_0_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Pre Handwriting Activities</a:t>
            </a:r>
            <a:endParaRPr/>
          </a:p>
        </p:txBody>
      </p:sp>
      <p:sp>
        <p:nvSpPr>
          <p:cNvPr id="196" name="Google Shape;196;g33c8cc19f37_0_0"/>
          <p:cNvSpPr txBox="1"/>
          <p:nvPr/>
        </p:nvSpPr>
        <p:spPr>
          <a:xfrm>
            <a:off x="418500" y="1120500"/>
            <a:ext cx="74925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p:txBody>
      </p:sp>
      <p:sp>
        <p:nvSpPr>
          <p:cNvPr id="197" name="Google Shape;197;g33c8cc19f37_0_0"/>
          <p:cNvSpPr txBox="1"/>
          <p:nvPr/>
        </p:nvSpPr>
        <p:spPr>
          <a:xfrm>
            <a:off x="189000" y="1120500"/>
            <a:ext cx="77220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When children are still developing their fine motor skills  to begin to write shapes or letters. Activities such as tracing shapes in rice, sand or other materials such as shaving foam are useful to help them develop muscle memory to make letters or shapes. </a:t>
            </a:r>
            <a:endParaRPr sz="2300">
              <a:solidFill>
                <a:srgbClr val="1F1F1F"/>
              </a:solidFill>
              <a:highlight>
                <a:srgbClr val="FFFFFF"/>
              </a:highlight>
              <a:latin typeface="Tahoma"/>
              <a:ea typeface="Tahoma"/>
              <a:cs typeface="Tahoma"/>
              <a:sym typeface="Tahoma"/>
            </a:endParaRPr>
          </a:p>
        </p:txBody>
      </p:sp>
      <p:pic>
        <p:nvPicPr>
          <p:cNvPr id="198" name="Google Shape;198;g33c8cc19f37_0_0"/>
          <p:cNvPicPr preferRelativeResize="0"/>
          <p:nvPr/>
        </p:nvPicPr>
        <p:blipFill>
          <a:blip r:embed="rId3">
            <a:alphaModFix/>
          </a:blip>
          <a:stretch>
            <a:fillRect/>
          </a:stretch>
        </p:blipFill>
        <p:spPr>
          <a:xfrm>
            <a:off x="604275" y="3252900"/>
            <a:ext cx="3186600" cy="3186600"/>
          </a:xfrm>
          <a:prstGeom prst="rect">
            <a:avLst/>
          </a:prstGeom>
          <a:noFill/>
          <a:ln>
            <a:noFill/>
          </a:ln>
        </p:spPr>
      </p:pic>
      <p:pic>
        <p:nvPicPr>
          <p:cNvPr id="199" name="Google Shape;199;g33c8cc19f37_0_0"/>
          <p:cNvPicPr preferRelativeResize="0"/>
          <p:nvPr/>
        </p:nvPicPr>
        <p:blipFill rotWithShape="1">
          <a:blip r:embed="rId4">
            <a:alphaModFix/>
          </a:blip>
          <a:srcRect b="8559" l="0" r="0" t="33331"/>
          <a:stretch/>
        </p:blipFill>
        <p:spPr>
          <a:xfrm>
            <a:off x="4667150" y="3252900"/>
            <a:ext cx="3655850" cy="318659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g33c360b421e_0_35"/>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How does good fine motor control progress into good handwriting?</a:t>
            </a:r>
            <a:endParaRPr/>
          </a:p>
        </p:txBody>
      </p:sp>
      <p:sp>
        <p:nvSpPr>
          <p:cNvPr id="206" name="Google Shape;206;g33c360b421e_0_35"/>
          <p:cNvSpPr txBox="1"/>
          <p:nvPr/>
        </p:nvSpPr>
        <p:spPr>
          <a:xfrm>
            <a:off x="418500" y="1120500"/>
            <a:ext cx="7492500" cy="463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Children’s ability to make the shapes they need to write letters is easier if they fine motor control is stronger. In Reception the children will then be taught how to correctly form each letter as they learn it in Phonics.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We use Little Wandle which has rhymes to help children </a:t>
            </a:r>
            <a:r>
              <a:rPr lang="en-GB" sz="2300">
                <a:solidFill>
                  <a:srgbClr val="1F1F1F"/>
                </a:solidFill>
                <a:highlight>
                  <a:srgbClr val="FFFFFF"/>
                </a:highlight>
                <a:latin typeface="Tahoma"/>
                <a:ea typeface="Tahoma"/>
                <a:cs typeface="Tahoma"/>
                <a:sym typeface="Tahoma"/>
              </a:rPr>
              <a:t>remember</a:t>
            </a:r>
            <a:r>
              <a:rPr lang="en-GB" sz="2300">
                <a:solidFill>
                  <a:srgbClr val="1F1F1F"/>
                </a:solidFill>
                <a:highlight>
                  <a:srgbClr val="FFFFFF"/>
                </a:highlight>
                <a:latin typeface="Tahoma"/>
                <a:ea typeface="Tahoma"/>
                <a:cs typeface="Tahoma"/>
                <a:sym typeface="Tahoma"/>
              </a:rPr>
              <a:t> how to form each letter.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When initially supporting children with the early stages of letter formation (e.g. name writing) please avoid just using capital letters as this can be hard for children to change when they start Reception. </a:t>
            </a:r>
            <a:endParaRPr sz="2300">
              <a:solidFill>
                <a:srgbClr val="1F1F1F"/>
              </a:solidFill>
              <a:highlight>
                <a:srgbClr val="FFFFFF"/>
              </a:highlight>
              <a:latin typeface="Tahoma"/>
              <a:ea typeface="Tahoma"/>
              <a:cs typeface="Tahoma"/>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g33c360b421e_0_4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pic>
        <p:nvPicPr>
          <p:cNvPr id="213" name="Google Shape;213;g33c360b421e_0_40"/>
          <p:cNvPicPr preferRelativeResize="0"/>
          <p:nvPr/>
        </p:nvPicPr>
        <p:blipFill>
          <a:blip r:embed="rId3">
            <a:alphaModFix/>
          </a:blip>
          <a:stretch>
            <a:fillRect/>
          </a:stretch>
        </p:blipFill>
        <p:spPr>
          <a:xfrm>
            <a:off x="603975" y="1106200"/>
            <a:ext cx="8320876" cy="525731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g33c4807994f_0_237"/>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Supporting children with letter formation</a:t>
            </a:r>
            <a:endParaRPr/>
          </a:p>
        </p:txBody>
      </p:sp>
      <p:sp>
        <p:nvSpPr>
          <p:cNvPr id="220" name="Google Shape;220;g33c4807994f_0_237"/>
          <p:cNvSpPr txBox="1"/>
          <p:nvPr/>
        </p:nvSpPr>
        <p:spPr>
          <a:xfrm>
            <a:off x="418500" y="1120500"/>
            <a:ext cx="7492500" cy="41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If your child is struggling with a particular letter this is the process we would follow to support them.</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374650" lvl="0" marL="457200" rtl="0" algn="l">
              <a:spcBef>
                <a:spcPts val="0"/>
              </a:spcBef>
              <a:spcAft>
                <a:spcPts val="0"/>
              </a:spcAft>
              <a:buClr>
                <a:srgbClr val="1F1F1F"/>
              </a:buClr>
              <a:buSzPts val="2300"/>
              <a:buFont typeface="Tahoma"/>
              <a:buChar char="-"/>
            </a:pPr>
            <a:r>
              <a:rPr lang="en-GB" sz="2300">
                <a:solidFill>
                  <a:srgbClr val="1F1F1F"/>
                </a:solidFill>
                <a:highlight>
                  <a:srgbClr val="FFFFFF"/>
                </a:highlight>
                <a:latin typeface="Tahoma"/>
                <a:ea typeface="Tahoma"/>
                <a:cs typeface="Tahoma"/>
                <a:sym typeface="Tahoma"/>
              </a:rPr>
              <a:t>Model how to form the letter correctly using the Little Wandle formation phrase.</a:t>
            </a:r>
            <a:endParaRPr sz="2300">
              <a:solidFill>
                <a:srgbClr val="1F1F1F"/>
              </a:solidFill>
              <a:highlight>
                <a:srgbClr val="FFFFFF"/>
              </a:highlight>
              <a:latin typeface="Tahoma"/>
              <a:ea typeface="Tahoma"/>
              <a:cs typeface="Tahoma"/>
              <a:sym typeface="Tahoma"/>
            </a:endParaRPr>
          </a:p>
          <a:p>
            <a:pPr indent="-374650" lvl="0" marL="457200" rtl="0" algn="l">
              <a:spcBef>
                <a:spcPts val="0"/>
              </a:spcBef>
              <a:spcAft>
                <a:spcPts val="0"/>
              </a:spcAft>
              <a:buClr>
                <a:srgbClr val="1F1F1F"/>
              </a:buClr>
              <a:buSzPts val="2300"/>
              <a:buFont typeface="Tahoma"/>
              <a:buChar char="-"/>
            </a:pPr>
            <a:r>
              <a:rPr lang="en-GB" sz="2300">
                <a:solidFill>
                  <a:srgbClr val="1F1F1F"/>
                </a:solidFill>
                <a:highlight>
                  <a:srgbClr val="FFFFFF"/>
                </a:highlight>
                <a:latin typeface="Tahoma"/>
                <a:ea typeface="Tahoma"/>
                <a:cs typeface="Tahoma"/>
                <a:sym typeface="Tahoma"/>
              </a:rPr>
              <a:t>Ask the child to practise tracing the letter, practise hand over hand letter formation if necessary. </a:t>
            </a:r>
            <a:endParaRPr sz="2300">
              <a:solidFill>
                <a:srgbClr val="1F1F1F"/>
              </a:solidFill>
              <a:highlight>
                <a:srgbClr val="FFFFFF"/>
              </a:highlight>
              <a:latin typeface="Tahoma"/>
              <a:ea typeface="Tahoma"/>
              <a:cs typeface="Tahoma"/>
              <a:sym typeface="Tahoma"/>
            </a:endParaRPr>
          </a:p>
          <a:p>
            <a:pPr indent="-374650" lvl="0" marL="457200" rtl="0" algn="l">
              <a:spcBef>
                <a:spcPts val="0"/>
              </a:spcBef>
              <a:spcAft>
                <a:spcPts val="0"/>
              </a:spcAft>
              <a:buClr>
                <a:srgbClr val="1F1F1F"/>
              </a:buClr>
              <a:buSzPts val="2300"/>
              <a:buFont typeface="Tahoma"/>
              <a:buChar char="-"/>
            </a:pPr>
            <a:r>
              <a:rPr lang="en-GB" sz="2300">
                <a:solidFill>
                  <a:srgbClr val="1F1F1F"/>
                </a:solidFill>
                <a:highlight>
                  <a:srgbClr val="FFFFFF"/>
                </a:highlight>
                <a:latin typeface="Tahoma"/>
                <a:ea typeface="Tahoma"/>
                <a:cs typeface="Tahoma"/>
                <a:sym typeface="Tahoma"/>
              </a:rPr>
              <a:t>Lots of repeated practise using the formation phrase, use different resources if they are reluctant e.g. pens, paint brushes in water, chalk, gel pens etc.  </a:t>
            </a:r>
            <a:endParaRPr sz="2300">
              <a:solidFill>
                <a:srgbClr val="1F1F1F"/>
              </a:solidFill>
              <a:highlight>
                <a:srgbClr val="FFFFFF"/>
              </a:highlight>
              <a:latin typeface="Tahoma"/>
              <a:ea typeface="Tahoma"/>
              <a:cs typeface="Tahoma"/>
              <a:sym typeface="Tahoma"/>
            </a:endParaRPr>
          </a:p>
          <a:p>
            <a:pPr indent="0" lvl="0" marL="45720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g33e889fce32_0_18"/>
          <p:cNvSpPr txBox="1"/>
          <p:nvPr>
            <p:ph type="title"/>
          </p:nvPr>
        </p:nvSpPr>
        <p:spPr>
          <a:xfrm>
            <a:off x="98250" y="21800"/>
            <a:ext cx="8826600" cy="803700"/>
          </a:xfrm>
          <a:prstGeom prst="rect">
            <a:avLst/>
          </a:prstGeom>
        </p:spPr>
        <p:txBody>
          <a:bodyPr anchorCtr="0" anchor="ctr" bIns="91425" lIns="91425" spcFirstLastPara="1" rIns="91425" wrap="square" tIns="91425">
            <a:normAutofit fontScale="90000"/>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Supporting Children with Letter Formation</a:t>
            </a:r>
            <a:endParaRPr/>
          </a:p>
        </p:txBody>
      </p:sp>
      <p:pic>
        <p:nvPicPr>
          <p:cNvPr id="227" name="Google Shape;227;g33e889fce32_0_18"/>
          <p:cNvPicPr preferRelativeResize="0"/>
          <p:nvPr/>
        </p:nvPicPr>
        <p:blipFill>
          <a:blip r:embed="rId3">
            <a:alphaModFix/>
          </a:blip>
          <a:stretch>
            <a:fillRect/>
          </a:stretch>
        </p:blipFill>
        <p:spPr>
          <a:xfrm>
            <a:off x="98250" y="1124400"/>
            <a:ext cx="4111250" cy="1304825"/>
          </a:xfrm>
          <a:prstGeom prst="rect">
            <a:avLst/>
          </a:prstGeom>
          <a:noFill/>
          <a:ln>
            <a:noFill/>
          </a:ln>
        </p:spPr>
      </p:pic>
      <p:pic>
        <p:nvPicPr>
          <p:cNvPr id="228" name="Google Shape;228;g33e889fce32_0_18"/>
          <p:cNvPicPr preferRelativeResize="0"/>
          <p:nvPr/>
        </p:nvPicPr>
        <p:blipFill>
          <a:blip r:embed="rId4">
            <a:alphaModFix/>
          </a:blip>
          <a:stretch>
            <a:fillRect/>
          </a:stretch>
        </p:blipFill>
        <p:spPr>
          <a:xfrm>
            <a:off x="192375" y="3307025"/>
            <a:ext cx="2605599" cy="1954199"/>
          </a:xfrm>
          <a:prstGeom prst="rect">
            <a:avLst/>
          </a:prstGeom>
          <a:noFill/>
          <a:ln>
            <a:noFill/>
          </a:ln>
        </p:spPr>
      </p:pic>
      <p:pic>
        <p:nvPicPr>
          <p:cNvPr id="229" name="Google Shape;229;g33e889fce32_0_18"/>
          <p:cNvPicPr preferRelativeResize="0"/>
          <p:nvPr/>
        </p:nvPicPr>
        <p:blipFill>
          <a:blip r:embed="rId5">
            <a:alphaModFix/>
          </a:blip>
          <a:stretch>
            <a:fillRect/>
          </a:stretch>
        </p:blipFill>
        <p:spPr>
          <a:xfrm>
            <a:off x="3319496" y="4582100"/>
            <a:ext cx="1544854" cy="2275900"/>
          </a:xfrm>
          <a:prstGeom prst="rect">
            <a:avLst/>
          </a:prstGeom>
          <a:noFill/>
          <a:ln>
            <a:noFill/>
          </a:ln>
        </p:spPr>
      </p:pic>
      <p:pic>
        <p:nvPicPr>
          <p:cNvPr id="230" name="Google Shape;230;g33e889fce32_0_18"/>
          <p:cNvPicPr preferRelativeResize="0"/>
          <p:nvPr/>
        </p:nvPicPr>
        <p:blipFill>
          <a:blip r:embed="rId6">
            <a:alphaModFix/>
          </a:blip>
          <a:stretch>
            <a:fillRect/>
          </a:stretch>
        </p:blipFill>
        <p:spPr>
          <a:xfrm>
            <a:off x="5212775" y="4385350"/>
            <a:ext cx="3805274" cy="2404250"/>
          </a:xfrm>
          <a:prstGeom prst="rect">
            <a:avLst/>
          </a:prstGeom>
          <a:noFill/>
          <a:ln>
            <a:noFill/>
          </a:ln>
        </p:spPr>
      </p:pic>
      <p:pic>
        <p:nvPicPr>
          <p:cNvPr id="231" name="Google Shape;231;g33e889fce32_0_18"/>
          <p:cNvPicPr preferRelativeResize="0"/>
          <p:nvPr/>
        </p:nvPicPr>
        <p:blipFill>
          <a:blip r:embed="rId7">
            <a:alphaModFix/>
          </a:blip>
          <a:stretch>
            <a:fillRect/>
          </a:stretch>
        </p:blipFill>
        <p:spPr>
          <a:xfrm>
            <a:off x="5854650" y="877925"/>
            <a:ext cx="3070199" cy="1797775"/>
          </a:xfrm>
          <a:prstGeom prst="rect">
            <a:avLst/>
          </a:prstGeom>
          <a:noFill/>
          <a:ln>
            <a:noFill/>
          </a:ln>
        </p:spPr>
      </p:pic>
      <p:sp>
        <p:nvSpPr>
          <p:cNvPr id="232" name="Google Shape;232;g33e889fce32_0_18"/>
          <p:cNvSpPr txBox="1"/>
          <p:nvPr/>
        </p:nvSpPr>
        <p:spPr>
          <a:xfrm>
            <a:off x="98250" y="2360000"/>
            <a:ext cx="4284300" cy="865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F1F1F"/>
                </a:solidFill>
                <a:latin typeface="Tahoma"/>
                <a:ea typeface="Tahoma"/>
                <a:cs typeface="Tahoma"/>
                <a:sym typeface="Tahoma"/>
              </a:rPr>
              <a:t>Model writing letters in a bright pen for your child to trace.</a:t>
            </a:r>
            <a:endParaRPr sz="1800">
              <a:solidFill>
                <a:srgbClr val="1F1F1F"/>
              </a:solidFill>
              <a:latin typeface="Tahoma"/>
              <a:ea typeface="Tahoma"/>
              <a:cs typeface="Tahoma"/>
              <a:sym typeface="Tahoma"/>
            </a:endParaRPr>
          </a:p>
        </p:txBody>
      </p:sp>
      <p:sp>
        <p:nvSpPr>
          <p:cNvPr id="233" name="Google Shape;233;g33e889fce32_0_18"/>
          <p:cNvSpPr txBox="1"/>
          <p:nvPr/>
        </p:nvSpPr>
        <p:spPr>
          <a:xfrm>
            <a:off x="98250" y="5342750"/>
            <a:ext cx="3154800" cy="128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F1F1F"/>
                </a:solidFill>
                <a:latin typeface="Tahoma"/>
                <a:ea typeface="Tahoma"/>
                <a:cs typeface="Tahoma"/>
                <a:sym typeface="Tahoma"/>
              </a:rPr>
              <a:t>Write letters in bubble writing for them to trace. A whiteboard pen and a plastic wallet are great for this.</a:t>
            </a:r>
            <a:endParaRPr sz="1800">
              <a:solidFill>
                <a:srgbClr val="1F1F1F"/>
              </a:solidFill>
              <a:latin typeface="Tahoma"/>
              <a:ea typeface="Tahoma"/>
              <a:cs typeface="Tahoma"/>
              <a:sym typeface="Tahoma"/>
            </a:endParaRPr>
          </a:p>
        </p:txBody>
      </p:sp>
      <p:sp>
        <p:nvSpPr>
          <p:cNvPr id="234" name="Google Shape;234;g33e889fce32_0_18"/>
          <p:cNvSpPr txBox="1"/>
          <p:nvPr/>
        </p:nvSpPr>
        <p:spPr>
          <a:xfrm>
            <a:off x="3026400" y="3097450"/>
            <a:ext cx="2301600" cy="128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F1F1F"/>
                </a:solidFill>
                <a:latin typeface="Tahoma"/>
                <a:ea typeface="Tahoma"/>
                <a:cs typeface="Tahoma"/>
                <a:sym typeface="Tahoma"/>
              </a:rPr>
              <a:t>Use hand over hand to help guide their pencil and help them learn the letter shapes.</a:t>
            </a:r>
            <a:endParaRPr sz="1800">
              <a:solidFill>
                <a:srgbClr val="1F1F1F"/>
              </a:solidFill>
              <a:latin typeface="Tahoma"/>
              <a:ea typeface="Tahoma"/>
              <a:cs typeface="Tahoma"/>
              <a:sym typeface="Tahoma"/>
            </a:endParaRPr>
          </a:p>
        </p:txBody>
      </p:sp>
      <p:sp>
        <p:nvSpPr>
          <p:cNvPr id="235" name="Google Shape;235;g33e889fce32_0_18"/>
          <p:cNvSpPr txBox="1"/>
          <p:nvPr/>
        </p:nvSpPr>
        <p:spPr>
          <a:xfrm>
            <a:off x="5556425" y="2677900"/>
            <a:ext cx="3867600" cy="865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F1F1F"/>
                </a:solidFill>
                <a:latin typeface="Tahoma"/>
                <a:ea typeface="Tahoma"/>
                <a:cs typeface="Tahoma"/>
                <a:sym typeface="Tahoma"/>
              </a:rPr>
              <a:t>Practise making letter shapes in a tray of sand, rice, lentils etc.</a:t>
            </a:r>
            <a:endParaRPr sz="1800">
              <a:solidFill>
                <a:srgbClr val="1F1F1F"/>
              </a:solidFill>
              <a:latin typeface="Tahoma"/>
              <a:ea typeface="Tahoma"/>
              <a:cs typeface="Tahoma"/>
              <a:sym typeface="Tahoma"/>
            </a:endParaRPr>
          </a:p>
        </p:txBody>
      </p:sp>
      <p:sp>
        <p:nvSpPr>
          <p:cNvPr id="236" name="Google Shape;236;g33e889fce32_0_18"/>
          <p:cNvSpPr txBox="1"/>
          <p:nvPr/>
        </p:nvSpPr>
        <p:spPr>
          <a:xfrm>
            <a:off x="5528050" y="3543400"/>
            <a:ext cx="3805200" cy="86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rgbClr val="1F1F1F"/>
                </a:solidFill>
                <a:latin typeface="Tahoma"/>
                <a:ea typeface="Tahoma"/>
                <a:cs typeface="Tahoma"/>
                <a:sym typeface="Tahoma"/>
              </a:rPr>
              <a:t>Consistently remind your child of the little wandle rhyme for the letter they are practising. </a:t>
            </a:r>
            <a:endParaRPr sz="1800">
              <a:solidFill>
                <a:srgbClr val="1F1F1F"/>
              </a:solidFill>
              <a:latin typeface="Tahoma"/>
              <a:ea typeface="Tahoma"/>
              <a:cs typeface="Tahoma"/>
              <a:sym typeface="Tahoma"/>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g33c360b421e_0_45"/>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700">
                <a:solidFill>
                  <a:srgbClr val="674EA7"/>
                </a:solidFill>
                <a:latin typeface="Century Gothic"/>
                <a:ea typeface="Century Gothic"/>
                <a:cs typeface="Century Gothic"/>
                <a:sym typeface="Century Gothic"/>
              </a:rPr>
              <a:t>Handwriting </a:t>
            </a:r>
            <a:endParaRPr/>
          </a:p>
        </p:txBody>
      </p:sp>
      <p:sp>
        <p:nvSpPr>
          <p:cNvPr id="243" name="Google Shape;243;g33c360b421e_0_45"/>
          <p:cNvSpPr txBox="1"/>
          <p:nvPr/>
        </p:nvSpPr>
        <p:spPr>
          <a:xfrm>
            <a:off x="418500" y="1120500"/>
            <a:ext cx="8140500" cy="5022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Repetition is key to ensure children go through school with correct handwriting. It can be hard to reteach handwriting when they have got used to forming letters incorrectly.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If your child is struggling with lots of letters just pick 1 or 2 and try to practise for a short time </a:t>
            </a:r>
            <a:r>
              <a:rPr lang="en-GB" sz="2300">
                <a:solidFill>
                  <a:srgbClr val="1F1F1F"/>
                </a:solidFill>
                <a:highlight>
                  <a:srgbClr val="FFFFFF"/>
                </a:highlight>
                <a:latin typeface="Tahoma"/>
                <a:ea typeface="Tahoma"/>
                <a:cs typeface="Tahoma"/>
                <a:sym typeface="Tahoma"/>
              </a:rPr>
              <a:t>ideally</a:t>
            </a:r>
            <a:r>
              <a:rPr lang="en-GB" sz="2300">
                <a:solidFill>
                  <a:srgbClr val="1F1F1F"/>
                </a:solidFill>
                <a:highlight>
                  <a:srgbClr val="FFFFFF"/>
                </a:highlight>
                <a:latin typeface="Tahoma"/>
                <a:ea typeface="Tahoma"/>
                <a:cs typeface="Tahoma"/>
                <a:sym typeface="Tahoma"/>
              </a:rPr>
              <a:t> daily or as often as possible.</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rPr lang="en-GB" sz="2300">
                <a:solidFill>
                  <a:srgbClr val="1F1F1F"/>
                </a:solidFill>
                <a:highlight>
                  <a:srgbClr val="FFFFFF"/>
                </a:highlight>
                <a:latin typeface="Tahoma"/>
                <a:ea typeface="Tahoma"/>
                <a:cs typeface="Tahoma"/>
                <a:sym typeface="Tahoma"/>
              </a:rPr>
              <a:t>Praise their efforts for some children even picking up a pen or pencil and having a go can be a challenge.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a:p>
            <a:pPr indent="0" lvl="0" marL="0" rtl="0" algn="l">
              <a:spcBef>
                <a:spcPts val="0"/>
              </a:spcBef>
              <a:spcAft>
                <a:spcPts val="0"/>
              </a:spcAft>
              <a:buNone/>
            </a:pPr>
            <a:r>
              <a:t/>
            </a:r>
            <a:endParaRPr sz="2300">
              <a:solidFill>
                <a:srgbClr val="1F1F1F"/>
              </a:solidFill>
              <a:highlight>
                <a:srgbClr val="FFFFFF"/>
              </a:highlight>
              <a:latin typeface="Tahoma"/>
              <a:ea typeface="Tahoma"/>
              <a:cs typeface="Tahoma"/>
              <a:sym typeface="Tahom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g33c4807994f_0_157"/>
          <p:cNvPicPr preferRelativeResize="0"/>
          <p:nvPr/>
        </p:nvPicPr>
        <p:blipFill rotWithShape="1">
          <a:blip r:embed="rId3">
            <a:alphaModFix/>
          </a:blip>
          <a:srcRect b="0" l="0" r="0" t="0"/>
          <a:stretch/>
        </p:blipFill>
        <p:spPr>
          <a:xfrm>
            <a:off x="6855517" y="5873051"/>
            <a:ext cx="1633056" cy="666113"/>
          </a:xfrm>
          <a:prstGeom prst="rect">
            <a:avLst/>
          </a:prstGeom>
          <a:noFill/>
          <a:ln>
            <a:noFill/>
          </a:ln>
        </p:spPr>
      </p:pic>
      <p:sp>
        <p:nvSpPr>
          <p:cNvPr id="250" name="Google Shape;250;g33c4807994f_0_157"/>
          <p:cNvSpPr txBox="1"/>
          <p:nvPr>
            <p:ph type="title"/>
          </p:nvPr>
        </p:nvSpPr>
        <p:spPr>
          <a:xfrm>
            <a:off x="0" y="-83908"/>
            <a:ext cx="8826600" cy="10716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700">
                <a:solidFill>
                  <a:srgbClr val="674EA7"/>
                </a:solidFill>
                <a:latin typeface="Century Gothic"/>
                <a:ea typeface="Century Gothic"/>
                <a:cs typeface="Century Gothic"/>
                <a:sym typeface="Century Gothic"/>
              </a:rPr>
              <a:t>Fine Motor Skills and Handwriting </a:t>
            </a:r>
            <a:endParaRPr sz="1000">
              <a:solidFill>
                <a:srgbClr val="674EA7"/>
              </a:solidFill>
            </a:endParaRPr>
          </a:p>
        </p:txBody>
      </p:sp>
      <p:sp>
        <p:nvSpPr>
          <p:cNvPr id="251" name="Google Shape;251;g33c4807994f_0_157"/>
          <p:cNvSpPr txBox="1"/>
          <p:nvPr/>
        </p:nvSpPr>
        <p:spPr>
          <a:xfrm>
            <a:off x="147975" y="1643159"/>
            <a:ext cx="8722200" cy="5431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Ways to help at home:</a:t>
            </a:r>
            <a:endParaRPr b="1" i="0" sz="32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a:p>
            <a:pPr indent="-361950" lvl="0" marL="457200" marR="0" rtl="0" algn="l">
              <a:lnSpc>
                <a:spcPct val="100000"/>
              </a:lnSpc>
              <a:spcBef>
                <a:spcPts val="0"/>
              </a:spcBef>
              <a:spcAft>
                <a:spcPts val="0"/>
              </a:spcAft>
              <a:buClr>
                <a:srgbClr val="000000"/>
              </a:buClr>
              <a:buSzPts val="2100"/>
              <a:buFont typeface="Tahoma"/>
              <a:buChar char="-"/>
            </a:pPr>
            <a:r>
              <a:rPr lang="en-GB" sz="2100">
                <a:latin typeface="Tahoma"/>
                <a:ea typeface="Tahoma"/>
                <a:cs typeface="Tahoma"/>
                <a:sym typeface="Tahoma"/>
              </a:rPr>
              <a:t>Practise fine motor activities with your child, try to make it fun e.g. how many pipe cleaners can we thread through the </a:t>
            </a:r>
            <a:r>
              <a:rPr lang="en-GB" sz="2100">
                <a:latin typeface="Tahoma"/>
                <a:ea typeface="Tahoma"/>
                <a:cs typeface="Tahoma"/>
                <a:sym typeface="Tahoma"/>
              </a:rPr>
              <a:t>colander</a:t>
            </a:r>
            <a:r>
              <a:rPr lang="en-GB" sz="2100">
                <a:latin typeface="Tahoma"/>
                <a:ea typeface="Tahoma"/>
                <a:cs typeface="Tahoma"/>
                <a:sym typeface="Tahoma"/>
              </a:rPr>
              <a:t> in 2 minutes? </a:t>
            </a:r>
            <a:endParaRPr sz="2100">
              <a:latin typeface="Tahoma"/>
              <a:ea typeface="Tahoma"/>
              <a:cs typeface="Tahoma"/>
              <a:sym typeface="Tahoma"/>
            </a:endParaRPr>
          </a:p>
          <a:p>
            <a:pPr indent="-361950" lvl="0" marL="457200" marR="0" rtl="0" algn="l">
              <a:lnSpc>
                <a:spcPct val="120000"/>
              </a:lnSpc>
              <a:spcBef>
                <a:spcPts val="0"/>
              </a:spcBef>
              <a:spcAft>
                <a:spcPts val="0"/>
              </a:spcAft>
              <a:buClr>
                <a:srgbClr val="000000"/>
              </a:buClr>
              <a:buSzPts val="2100"/>
              <a:buFont typeface="Tahoma"/>
              <a:buChar char="-"/>
            </a:pPr>
            <a:r>
              <a:rPr lang="en-GB" sz="2100">
                <a:latin typeface="Tahoma"/>
                <a:ea typeface="Tahoma"/>
                <a:cs typeface="Tahoma"/>
                <a:sym typeface="Tahoma"/>
              </a:rPr>
              <a:t>Practise making letter shapes such as zig zags, circles, wavy lines to support your child to be ready to write letter shapes. </a:t>
            </a:r>
            <a:endParaRPr b="0" i="0" sz="2100" u="none" cap="none" strike="noStrike">
              <a:solidFill>
                <a:srgbClr val="000000"/>
              </a:solidFill>
              <a:latin typeface="Tahoma"/>
              <a:ea typeface="Tahoma"/>
              <a:cs typeface="Tahoma"/>
              <a:sym typeface="Tahoma"/>
            </a:endParaRPr>
          </a:p>
          <a:p>
            <a:pPr indent="-361950" lvl="0" marL="457200" marR="0" rtl="0" algn="l">
              <a:lnSpc>
                <a:spcPct val="120000"/>
              </a:lnSpc>
              <a:spcBef>
                <a:spcPts val="0"/>
              </a:spcBef>
              <a:spcAft>
                <a:spcPts val="0"/>
              </a:spcAft>
              <a:buClr>
                <a:srgbClr val="000000"/>
              </a:buClr>
              <a:buSzPts val="2100"/>
              <a:buFont typeface="Tahoma"/>
              <a:buChar char="-"/>
            </a:pPr>
            <a:r>
              <a:rPr b="0" i="0" lang="en-GB" sz="2100" u="none" cap="none" strike="noStrike">
                <a:solidFill>
                  <a:srgbClr val="000000"/>
                </a:solidFill>
                <a:latin typeface="Tahoma"/>
                <a:ea typeface="Tahoma"/>
                <a:cs typeface="Tahoma"/>
                <a:sym typeface="Tahoma"/>
              </a:rPr>
              <a:t>Use Little Wandle letter rhymes to support with handwriting practise. </a:t>
            </a:r>
            <a:endParaRPr b="0" i="0" sz="2100" u="none" cap="none" strike="noStrike">
              <a:solidFill>
                <a:srgbClr val="000000"/>
              </a:solidFill>
              <a:latin typeface="Tahoma"/>
              <a:ea typeface="Tahoma"/>
              <a:cs typeface="Tahoma"/>
              <a:sym typeface="Tahoma"/>
            </a:endParaRPr>
          </a:p>
          <a:p>
            <a:pPr indent="-361950" lvl="0" marL="457200" marR="0" rtl="0" algn="l">
              <a:lnSpc>
                <a:spcPct val="120000"/>
              </a:lnSpc>
              <a:spcBef>
                <a:spcPts val="0"/>
              </a:spcBef>
              <a:spcAft>
                <a:spcPts val="0"/>
              </a:spcAft>
              <a:buSzPts val="2100"/>
              <a:buFont typeface="Tahoma"/>
              <a:buChar char="-"/>
            </a:pPr>
            <a:r>
              <a:rPr lang="en-GB" sz="2100">
                <a:latin typeface="Tahoma"/>
                <a:ea typeface="Tahoma"/>
                <a:cs typeface="Tahoma"/>
                <a:sym typeface="Tahoma"/>
              </a:rPr>
              <a:t>Use lots of </a:t>
            </a:r>
            <a:r>
              <a:rPr lang="en-GB" sz="2100">
                <a:latin typeface="Tahoma"/>
                <a:ea typeface="Tahoma"/>
                <a:cs typeface="Tahoma"/>
                <a:sym typeface="Tahoma"/>
              </a:rPr>
              <a:t>praise</a:t>
            </a:r>
            <a:r>
              <a:rPr lang="en-GB" sz="2100">
                <a:latin typeface="Tahoma"/>
                <a:ea typeface="Tahoma"/>
                <a:cs typeface="Tahoma"/>
                <a:sym typeface="Tahoma"/>
              </a:rPr>
              <a:t> when supporting your child with writing and celebrate each small success. </a:t>
            </a:r>
            <a:endParaRPr sz="2100">
              <a:latin typeface="Tahoma"/>
              <a:ea typeface="Tahoma"/>
              <a:cs typeface="Tahoma"/>
              <a:sym typeface="Tahoma"/>
            </a:endParaRPr>
          </a:p>
          <a:p>
            <a:pPr indent="0" lvl="0" marL="0" marR="0" rtl="0" algn="l">
              <a:lnSpc>
                <a:spcPct val="100000"/>
              </a:lnSpc>
              <a:spcBef>
                <a:spcPts val="800"/>
              </a:spcBef>
              <a:spcAft>
                <a:spcPts val="0"/>
              </a:spcAft>
              <a:buClr>
                <a:srgbClr val="000000"/>
              </a:buClr>
              <a:buSzPts val="3200"/>
              <a:buFont typeface="Arial"/>
              <a:buNone/>
            </a:pPr>
            <a:r>
              <a:rPr b="0" i="0" lang="en-GB" sz="2800" u="none" cap="none" strike="noStrike">
                <a:solidFill>
                  <a:srgbClr val="000000"/>
                </a:solidFill>
                <a:latin typeface="Tahoma"/>
                <a:ea typeface="Tahoma"/>
                <a:cs typeface="Tahoma"/>
                <a:sym typeface="Tahoma"/>
              </a:rPr>
              <a:t> </a:t>
            </a:r>
            <a:endParaRPr b="0" i="0" sz="28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2800" u="none" cap="none" strike="noStrike">
              <a:solidFill>
                <a:srgbClr val="000000"/>
              </a:solidFill>
              <a:latin typeface="Tahoma"/>
              <a:ea typeface="Tahoma"/>
              <a:cs typeface="Tahoma"/>
              <a:sym typeface="Tahom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g30178605405367ac_88"/>
          <p:cNvPicPr preferRelativeResize="0"/>
          <p:nvPr/>
        </p:nvPicPr>
        <p:blipFill rotWithShape="1">
          <a:blip r:embed="rId3">
            <a:alphaModFix/>
          </a:blip>
          <a:srcRect b="0" l="0" r="0" t="0"/>
          <a:stretch/>
        </p:blipFill>
        <p:spPr>
          <a:xfrm>
            <a:off x="6855517" y="5873050"/>
            <a:ext cx="2177408" cy="888150"/>
          </a:xfrm>
          <a:prstGeom prst="rect">
            <a:avLst/>
          </a:prstGeom>
          <a:noFill/>
          <a:ln>
            <a:noFill/>
          </a:ln>
        </p:spPr>
      </p:pic>
      <p:sp>
        <p:nvSpPr>
          <p:cNvPr id="258" name="Google Shape;258;g30178605405367ac_88"/>
          <p:cNvSpPr txBox="1"/>
          <p:nvPr/>
        </p:nvSpPr>
        <p:spPr>
          <a:xfrm>
            <a:off x="202775" y="1037925"/>
            <a:ext cx="8722200" cy="2647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200" u="sng" cap="none" strike="noStrike">
                <a:solidFill>
                  <a:srgbClr val="000000"/>
                </a:solidFill>
                <a:latin typeface="Tahoma"/>
                <a:ea typeface="Tahoma"/>
                <a:cs typeface="Tahoma"/>
                <a:sym typeface="Tahoma"/>
              </a:rPr>
              <a:t>Have a go…</a:t>
            </a:r>
            <a:endParaRPr b="1" i="0" sz="32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rPr b="0" i="1" lang="en-GB" sz="3200" u="none" cap="none" strike="noStrike">
                <a:solidFill>
                  <a:srgbClr val="000000"/>
                </a:solidFill>
                <a:latin typeface="Tahoma"/>
                <a:ea typeface="Tahoma"/>
                <a:cs typeface="Tahoma"/>
                <a:sym typeface="Tahoma"/>
              </a:rPr>
              <a:t>Please take the time to have a look at the examples of </a:t>
            </a:r>
            <a:r>
              <a:rPr i="1" lang="en-GB" sz="3200">
                <a:latin typeface="Tahoma"/>
                <a:ea typeface="Tahoma"/>
                <a:cs typeface="Tahoma"/>
                <a:sym typeface="Tahoma"/>
              </a:rPr>
              <a:t>fine motor</a:t>
            </a:r>
            <a:r>
              <a:rPr b="0" i="1" lang="en-GB" sz="3200" u="none" cap="none" strike="noStrike">
                <a:solidFill>
                  <a:srgbClr val="000000"/>
                </a:solidFill>
                <a:latin typeface="Tahoma"/>
                <a:ea typeface="Tahoma"/>
                <a:cs typeface="Tahoma"/>
                <a:sym typeface="Tahoma"/>
              </a:rPr>
              <a:t> activities - feel free to have a go.</a:t>
            </a:r>
            <a:endParaRPr b="0" i="0" sz="3200" u="none"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