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8" r:id="rId3"/>
    <p:sldId id="270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71" r:id="rId21"/>
    <p:sldId id="261" r:id="rId22"/>
    <p:sldId id="262" r:id="rId23"/>
    <p:sldId id="265" r:id="rId24"/>
    <p:sldId id="268" r:id="rId25"/>
    <p:sldId id="272" r:id="rId2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680" autoAdjust="0"/>
  </p:normalViewPr>
  <p:slideViewPr>
    <p:cSldViewPr>
      <p:cViewPr varScale="1">
        <p:scale>
          <a:sx n="101" d="100"/>
          <a:sy n="101" d="100"/>
        </p:scale>
        <p:origin x="191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A2FDF-FC17-4EFA-A776-A7ED82CE3EBE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94495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428164"/>
            <a:ext cx="294495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65965-0F16-4932-B930-4F25F1B15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3685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E52E62-9219-4E48-890F-DD0E33C4677F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4671DD-C59C-49D6-A334-553C58DA50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714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593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42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2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835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8807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7716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704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2953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664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061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5482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2650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9751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21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4355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4881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0371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6843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7641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794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3788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1085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4220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6981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671DD-C59C-49D6-A334-553C58DA50D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933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62000"/>
            <a:ext cx="685621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52697" y="762000"/>
            <a:ext cx="2193989" cy="5334001"/>
          </a:xfrm>
          <a:prstGeom prst="rect">
            <a:avLst/>
          </a:prstGeom>
          <a:solidFill>
            <a:srgbClr val="C3C3C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386" y="1298448"/>
            <a:ext cx="5486400" cy="3255264"/>
          </a:xfrm>
        </p:spPr>
        <p:txBody>
          <a:bodyPr anchor="b">
            <a:normAutofit/>
          </a:bodyPr>
          <a:lstStyle>
            <a:lvl1pPr algn="l">
              <a:defRPr sz="54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11" y="4670246"/>
            <a:ext cx="54864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33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160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0934" y="1298448"/>
            <a:ext cx="5486400" cy="3255264"/>
          </a:xfrm>
        </p:spPr>
        <p:txBody>
          <a:bodyPr anchor="b">
            <a:normAutofit/>
          </a:bodyPr>
          <a:lstStyle>
            <a:lvl1pPr>
              <a:defRPr sz="54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4650" y="4672584"/>
            <a:ext cx="54864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0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914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00934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3590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666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0934" y="1023586"/>
            <a:ext cx="260604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0934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3847" y="1023587"/>
            <a:ext cx="260604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63847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647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468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44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934" y="868680"/>
            <a:ext cx="54864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37560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77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77983" y="767419"/>
            <a:ext cx="6086423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40602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624326" y="6356351"/>
            <a:ext cx="4433638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598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776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5750" y="990600"/>
            <a:ext cx="211455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0934" y="868680"/>
            <a:ext cx="54864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812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2582693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8861898" y="758952"/>
            <a:ext cx="288036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1951" y="864108"/>
            <a:ext cx="54864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68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F033A27-DD1D-4CBE-BD3B-366D08FD93FC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01951" y="6356351"/>
            <a:ext cx="4433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75602" y="6356351"/>
            <a:ext cx="11481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accent1"/>
                </a:solidFill>
              </a:defRPr>
            </a:lvl1pPr>
          </a:lstStyle>
          <a:p>
            <a:fld id="{9ABDBEAB-A79A-4633-870C-58EE056FF0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325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19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7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4a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3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3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3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7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maryhomeworkhelp.co.uk/" TargetMode="External"/><Relationship Id="rId3" Type="http://schemas.openxmlformats.org/officeDocument/2006/relationships/hyperlink" Target="http://www.ixl.com/" TargetMode="External"/><Relationship Id="rId7" Type="http://schemas.openxmlformats.org/officeDocument/2006/relationships/hyperlink" Target="https://www.bbc.co.uk/bitesize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schools/410.shtml" TargetMode="External"/><Relationship Id="rId5" Type="http://schemas.openxmlformats.org/officeDocument/2006/relationships/hyperlink" Target="http://www.crickweb.co.uk/ks2literacy.html" TargetMode="External"/><Relationship Id="rId10" Type="http://schemas.openxmlformats.org/officeDocument/2006/relationships/image" Target="../media/image3.png"/><Relationship Id="rId4" Type="http://schemas.openxmlformats.org/officeDocument/2006/relationships/hyperlink" Target="http://www.topmarks.co.uk/" TargetMode="External"/><Relationship Id="rId9" Type="http://schemas.openxmlformats.org/officeDocument/2006/relationships/hyperlink" Target="https://claritymaths.uk/games/index.html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96752"/>
            <a:ext cx="6400800" cy="1800200"/>
          </a:xfrm>
        </p:spPr>
        <p:txBody>
          <a:bodyPr>
            <a:normAutofit fontScale="25000" lnSpcReduction="20000"/>
          </a:bodyPr>
          <a:lstStyle/>
          <a:p>
            <a:endParaRPr lang="en-GB" sz="5600" dirty="0"/>
          </a:p>
          <a:p>
            <a:r>
              <a:rPr lang="en-GB" sz="11200" b="1" dirty="0"/>
              <a:t>Year 6 </a:t>
            </a:r>
          </a:p>
          <a:p>
            <a:r>
              <a:rPr lang="en-GB" sz="11200" b="1" dirty="0"/>
              <a:t>End of KS2 Assessment Parent Workshop</a:t>
            </a:r>
          </a:p>
          <a:p>
            <a:r>
              <a:rPr lang="en-GB" sz="5600" dirty="0"/>
              <a:t>March 2026</a:t>
            </a:r>
          </a:p>
          <a:p>
            <a:r>
              <a:rPr lang="en-GB" sz="72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To explore what the assessments look and feel like</a:t>
            </a:r>
          </a:p>
          <a:p>
            <a:endParaRPr lang="en-GB" sz="72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GB" sz="72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To explain what national expectations are</a:t>
            </a:r>
          </a:p>
          <a:p>
            <a:pPr marL="114300"/>
            <a:endParaRPr lang="en-GB" sz="72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GB" sz="72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To consider ways of supporting your child through the assessments.</a:t>
            </a:r>
          </a:p>
          <a:p>
            <a:endParaRPr lang="en-GB" sz="3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492896"/>
            <a:ext cx="1872208" cy="187220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2400" y="6165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145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Calibri Light" panose="020F0302020204030204" pitchFamily="34" charset="0"/>
              </a:rPr>
              <a:t>S</a:t>
            </a:r>
            <a:r>
              <a:rPr lang="en-GB" dirty="0">
                <a:latin typeface="Calibri Light" panose="020F0302020204030204" pitchFamily="34" charset="0"/>
              </a:rPr>
              <a:t>tatutory </a:t>
            </a:r>
            <a:r>
              <a:rPr lang="en-GB" b="1" dirty="0">
                <a:latin typeface="Calibri Light" panose="020F0302020204030204" pitchFamily="34" charset="0"/>
              </a:rPr>
              <a:t>A</a:t>
            </a:r>
            <a:r>
              <a:rPr lang="en-GB" dirty="0">
                <a:latin typeface="Calibri Light" panose="020F0302020204030204" pitchFamily="34" charset="0"/>
              </a:rPr>
              <a:t>ssessment </a:t>
            </a:r>
            <a:r>
              <a:rPr lang="en-GB" b="1" dirty="0">
                <a:latin typeface="Calibri Light" panose="020F0302020204030204" pitchFamily="34" charset="0"/>
              </a:rPr>
              <a:t>T</a:t>
            </a:r>
            <a:r>
              <a:rPr lang="en-GB" dirty="0">
                <a:latin typeface="Calibri Light" panose="020F0302020204030204" pitchFamily="34" charset="0"/>
              </a:rPr>
              <a:t>ests (SATs)</a:t>
            </a:r>
          </a:p>
          <a:p>
            <a:r>
              <a:rPr lang="en-GB" dirty="0">
                <a:latin typeface="Calibri Light" panose="020F0302020204030204" pitchFamily="34" charset="0"/>
              </a:rPr>
              <a:t>The tests are carried out by all children in Year 6 across the country in the same week in May (Week commencing 11</a:t>
            </a:r>
            <a:r>
              <a:rPr lang="en-GB" baseline="30000" dirty="0">
                <a:latin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</a:rPr>
              <a:t> May)</a:t>
            </a:r>
          </a:p>
          <a:p>
            <a:r>
              <a:rPr lang="en-GB" dirty="0">
                <a:latin typeface="Calibri Light" panose="020F0302020204030204" pitchFamily="34" charset="0"/>
              </a:rPr>
              <a:t>The assessments are based on everything the children have learnt across their time in KS2</a:t>
            </a:r>
          </a:p>
          <a:p>
            <a:r>
              <a:rPr lang="en-GB" dirty="0">
                <a:latin typeface="Calibri Light" panose="020F0302020204030204" pitchFamily="34" charset="0"/>
              </a:rPr>
              <a:t>Tests are given in Maths and Reading</a:t>
            </a:r>
          </a:p>
          <a:p>
            <a:r>
              <a:rPr lang="en-GB" dirty="0">
                <a:latin typeface="Calibri Light" panose="020F0302020204030204" pitchFamily="34" charset="0"/>
              </a:rPr>
              <a:t>There is also a Grammar, Spelling and Punctuation test which forms part of the children’s overall level in English</a:t>
            </a:r>
          </a:p>
          <a:p>
            <a:r>
              <a:rPr lang="en-GB" dirty="0">
                <a:latin typeface="Calibri Light" panose="020F0302020204030204" pitchFamily="34" charset="0"/>
              </a:rPr>
              <a:t>Writing and Science are teacher assessed over the course of the year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123838"/>
            <a:ext cx="2555776" cy="4601183"/>
          </a:xfrm>
        </p:spPr>
        <p:txBody>
          <a:bodyPr/>
          <a:lstStyle/>
          <a:p>
            <a:pPr algn="ctr"/>
            <a:r>
              <a:rPr lang="en-GB" dirty="0"/>
              <a:t>What are the assessments?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8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10872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52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Timetable for the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Week beginning 8</a:t>
            </a:r>
            <a:r>
              <a:rPr lang="en-GB" baseline="30000" dirty="0"/>
              <a:t>th</a:t>
            </a:r>
            <a:r>
              <a:rPr lang="en-GB" dirty="0"/>
              <a:t> May 2017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350739"/>
              </p:ext>
            </p:extLst>
          </p:nvPr>
        </p:nvGraphicFramePr>
        <p:xfrm>
          <a:off x="2627784" y="1450536"/>
          <a:ext cx="6192687" cy="39477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56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5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13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0189">
                <a:tc>
                  <a:txBody>
                    <a:bodyPr/>
                    <a:lstStyle/>
                    <a:p>
                      <a:r>
                        <a:rPr lang="en-GB" dirty="0"/>
                        <a:t>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Assessment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Amount</a:t>
                      </a:r>
                      <a:r>
                        <a:rPr lang="en-GB" baseline="0" dirty="0"/>
                        <a:t> of Time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189">
                <a:tc>
                  <a:txBody>
                    <a:bodyPr/>
                    <a:lstStyle/>
                    <a:p>
                      <a:r>
                        <a:rPr lang="en-GB" baseline="0" dirty="0"/>
                        <a:t>Monday 11</a:t>
                      </a:r>
                      <a:r>
                        <a:rPr lang="en-GB" baseline="30000" dirty="0"/>
                        <a:t>th</a:t>
                      </a:r>
                      <a:r>
                        <a:rPr lang="en-GB" baseline="0" dirty="0"/>
                        <a:t> May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Grammar</a:t>
                      </a:r>
                      <a:r>
                        <a:rPr lang="en-GB" baseline="0" dirty="0"/>
                        <a:t> and Punctuation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Spelling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45 </a:t>
                      </a:r>
                      <a:r>
                        <a:rPr lang="en-GB" dirty="0" err="1"/>
                        <a:t>mins</a:t>
                      </a:r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20 </a:t>
                      </a:r>
                      <a:r>
                        <a:rPr lang="en-GB" dirty="0" err="1"/>
                        <a:t>mins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approx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823">
                <a:tc>
                  <a:txBody>
                    <a:bodyPr/>
                    <a:lstStyle/>
                    <a:p>
                      <a:r>
                        <a:rPr lang="en-GB" dirty="0"/>
                        <a:t>Tuesday 12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Reading Paper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 hour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0470">
                <a:tc>
                  <a:txBody>
                    <a:bodyPr/>
                    <a:lstStyle/>
                    <a:p>
                      <a:r>
                        <a:rPr lang="en-GB" dirty="0"/>
                        <a:t>Wednesday 13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Arithmetic</a:t>
                      </a:r>
                      <a:r>
                        <a:rPr lang="en-GB" baseline="0" dirty="0"/>
                        <a:t> (Maths Paper 1)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Reasoning (Maths Paper 2)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</a:t>
                      </a:r>
                      <a:r>
                        <a:rPr lang="en-GB" baseline="0" dirty="0"/>
                        <a:t> </a:t>
                      </a:r>
                      <a:r>
                        <a:rPr lang="en-GB" baseline="0" dirty="0" err="1"/>
                        <a:t>mins</a:t>
                      </a:r>
                      <a:endParaRPr lang="en-GB" baseline="0" dirty="0"/>
                    </a:p>
                    <a:p>
                      <a:endParaRPr lang="en-GB" baseline="0" dirty="0"/>
                    </a:p>
                    <a:p>
                      <a:r>
                        <a:rPr lang="en-GB" dirty="0"/>
                        <a:t>40 </a:t>
                      </a:r>
                      <a:r>
                        <a:rPr lang="en-GB" dirty="0" err="1"/>
                        <a:t>mins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7176">
                <a:tc>
                  <a:txBody>
                    <a:bodyPr/>
                    <a:lstStyle/>
                    <a:p>
                      <a:r>
                        <a:rPr lang="en-GB" dirty="0"/>
                        <a:t>Thursday 14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Reasoning (Maths</a:t>
                      </a:r>
                      <a:r>
                        <a:rPr lang="en-GB" baseline="0" dirty="0"/>
                        <a:t> Paper 3)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40 </a:t>
                      </a:r>
                      <a:r>
                        <a:rPr lang="en-GB" dirty="0" err="1"/>
                        <a:t>mins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83551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11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Calibri" pitchFamily="34" charset="0"/>
                <a:cs typeface="Calibri" pitchFamily="34" charset="0"/>
              </a:rPr>
              <a:t>The tests are broken down into…</a:t>
            </a:r>
          </a:p>
          <a:p>
            <a:pPr marL="0" indent="0">
              <a:buNone/>
            </a:pPr>
            <a:r>
              <a:rPr lang="en-GB" dirty="0">
                <a:latin typeface="Calibri" pitchFamily="34" charset="0"/>
                <a:cs typeface="Calibri" pitchFamily="34" charset="0"/>
              </a:rPr>
              <a:t>Maths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Arithmetic Paper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Reasoning paper A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Reasoning paper B</a:t>
            </a:r>
          </a:p>
          <a:p>
            <a:endParaRPr lang="en-GB" dirty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libri" pitchFamily="34" charset="0"/>
                <a:cs typeface="Calibri" pitchFamily="34" charset="0"/>
              </a:rPr>
              <a:t>English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Spelling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Punctuation and grammar (and handwriting)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Reading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/>
              <a:t>Let’s look at some examples.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83551" y="59847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9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Maths - Arithmetic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3808" y="260648"/>
            <a:ext cx="4656068" cy="617641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28384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805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Maths - Arithmetic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1800" y="223446"/>
            <a:ext cx="4827960" cy="6401966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00392" y="60231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09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Maths - Arithmetic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6456" y="235712"/>
            <a:ext cx="4824536" cy="637743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84368" y="60035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3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Maths - Arithmetic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9792" y="1123838"/>
            <a:ext cx="5231502" cy="4846712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71083" y="59705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04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Maths - Reasoning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1800" y="177266"/>
            <a:ext cx="3949192" cy="32800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71394" y="3717032"/>
            <a:ext cx="5747543" cy="273465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00392" y="58420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09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Maths - Reasoning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1800" y="116632"/>
            <a:ext cx="4265035" cy="3159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71800" y="3573016"/>
            <a:ext cx="4812010" cy="290215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00392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13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5816" y="960703"/>
            <a:ext cx="5081873" cy="49274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Maths - Reasoning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07020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33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English - Reading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1800" y="44624"/>
            <a:ext cx="4721961" cy="669674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39608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775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9792" y="692696"/>
            <a:ext cx="5284883" cy="52565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English - Reading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28384" y="6017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0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784" y="260648"/>
            <a:ext cx="5334545" cy="28397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English - Reading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/>
          <a:srcRect b="5644"/>
          <a:stretch/>
        </p:blipFill>
        <p:spPr>
          <a:xfrm>
            <a:off x="2817328" y="3100358"/>
            <a:ext cx="4955455" cy="364101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00392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7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English - Reading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b="5111"/>
          <a:stretch/>
        </p:blipFill>
        <p:spPr>
          <a:xfrm>
            <a:off x="2627784" y="3573017"/>
            <a:ext cx="5705824" cy="31683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7784" y="44624"/>
            <a:ext cx="4824536" cy="362690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28808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65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b="54579"/>
          <a:stretch/>
        </p:blipFill>
        <p:spPr>
          <a:xfrm>
            <a:off x="2666932" y="620688"/>
            <a:ext cx="5086119" cy="25397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English – Grammar, Punctuation &amp; Spelling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6932" y="3356992"/>
            <a:ext cx="5860722" cy="271683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939608" y="60504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9792" y="764704"/>
            <a:ext cx="5544616" cy="13861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English – Grammar, Punctuation &amp; Spelling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0623" y="1988840"/>
            <a:ext cx="5622954" cy="23762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9792" y="4365104"/>
            <a:ext cx="5724635" cy="1944216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89574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40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7919" y="86854"/>
            <a:ext cx="5591073" cy="20739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English – Grammar, Punctuation &amp; Spelling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5221" y="1988840"/>
            <a:ext cx="5693246" cy="23184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34624" y="4329560"/>
            <a:ext cx="5397662" cy="184769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32286" y="59045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59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</p:spPr>
        <p:txBody>
          <a:bodyPr/>
          <a:lstStyle/>
          <a:p>
            <a:pPr algn="ctr"/>
            <a:r>
              <a:rPr lang="en-GB" dirty="0"/>
              <a:t>What do the tests look and feel like?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English – Grammar, Punctuation &amp; Spelling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2073" r="6727"/>
          <a:stretch/>
        </p:blipFill>
        <p:spPr>
          <a:xfrm>
            <a:off x="2627784" y="1314171"/>
            <a:ext cx="3101192" cy="41310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63127" y="1556792"/>
            <a:ext cx="3092842" cy="3823973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939608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4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0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Information parents will receive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End of year report - July</a:t>
            </a:r>
          </a:p>
          <a:p>
            <a:r>
              <a:rPr lang="en-GB" dirty="0"/>
              <a:t>Print out of information showing whether end of year expectation has been met or not in Maths, Reading and Grammar, Punctuation and Spelling.</a:t>
            </a:r>
          </a:p>
          <a:p>
            <a:r>
              <a:rPr lang="en-GB" dirty="0"/>
              <a:t>Writing will be assessed through Teacher Assessments as well as Science and the foundation subjects.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94812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07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b="1" dirty="0">
              <a:latin typeface="Calibri Light" panose="020F0302020204030204" pitchFamily="34" charset="0"/>
            </a:endParaRPr>
          </a:p>
          <a:p>
            <a:r>
              <a:rPr lang="en-GB" dirty="0">
                <a:latin typeface="Corbel" panose="020B0503020204020204" pitchFamily="34" charset="0"/>
              </a:rPr>
              <a:t>The tests are administered in the most relaxed and familiar way possible</a:t>
            </a:r>
          </a:p>
          <a:p>
            <a:r>
              <a:rPr lang="en-GB" dirty="0">
                <a:latin typeface="Corbel" panose="020B0503020204020204" pitchFamily="34" charset="0"/>
              </a:rPr>
              <a:t>Children take the tests in the classroom or suitable rooms in school</a:t>
            </a:r>
          </a:p>
          <a:p>
            <a:r>
              <a:rPr lang="en-GB" b="1" dirty="0">
                <a:latin typeface="Corbel" panose="020B0503020204020204" pitchFamily="34" charset="0"/>
              </a:rPr>
              <a:t>Children are invited into school from 8.10am each day during the official week </a:t>
            </a:r>
            <a:r>
              <a:rPr lang="en-GB" dirty="0">
                <a:latin typeface="Corbel" panose="020B0503020204020204" pitchFamily="34" charset="0"/>
              </a:rPr>
              <a:t>to have breakfast together to give them a calm start to the day and to allow any issues/questions to be addressed promptly by staff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7504" y="1123838"/>
            <a:ext cx="2362326" cy="460118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will the tests be administered?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94812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06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b="1" dirty="0"/>
          </a:p>
          <a:p>
            <a:r>
              <a:rPr lang="en-GB" dirty="0"/>
              <a:t>Revision practice – children are already regularly exposed to similar practice questions in the classroom</a:t>
            </a:r>
          </a:p>
          <a:p>
            <a:r>
              <a:rPr lang="en-GB" dirty="0"/>
              <a:t>Booster classes and Tutoring sessions are to target children who may need to receive extra sessions in Maths and/or Literacy in addition to their whole class lessons. Booster classes and tutoring sessions have started; some may be held before or after school. Parents are contacted individually re. these sessions.</a:t>
            </a:r>
          </a:p>
          <a:p>
            <a:r>
              <a:rPr lang="en-GB" dirty="0"/>
              <a:t>We do frequent data analysis to allow us to keep up to date with exactly where the children are.</a:t>
            </a:r>
          </a:p>
          <a:p>
            <a:r>
              <a:rPr lang="en-GB" dirty="0"/>
              <a:t>Supporting each other – lots of paired and group work to give each other feedback and learn from one another</a:t>
            </a:r>
          </a:p>
          <a:p>
            <a:r>
              <a:rPr lang="en-GB" dirty="0"/>
              <a:t>Homework – increase in homework for Y6 children and using the CGP SATs busters books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7504" y="1123838"/>
            <a:ext cx="2362326" cy="460118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are we supporting your child?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39608" y="59800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7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We will prepare the children by running ‘mock’ assessment weeks, leading up to the actual week – our first one after Easter!</a:t>
            </a:r>
          </a:p>
          <a:p>
            <a:r>
              <a:rPr lang="en-GB" dirty="0"/>
              <a:t>We will be using previous KS2 SATs papers and a range of other sample papers that have been carefully produced in line with the 2014 curriculum and End of KS2 expectations.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7504" y="1123838"/>
            <a:ext cx="2362326" cy="460118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are we supporting your child?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84368" y="59847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38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6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3667" y="1123838"/>
            <a:ext cx="6192688" cy="507121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Through the daily homework activities (Mon-Thurs)</a:t>
            </a:r>
          </a:p>
          <a:p>
            <a:r>
              <a:rPr lang="en-GB" dirty="0"/>
              <a:t>If you notice a particular area your child is struggling with please speak to their class teacher.</a:t>
            </a:r>
          </a:p>
          <a:p>
            <a:r>
              <a:rPr lang="en-GB" dirty="0"/>
              <a:t>Below are some websites and activities that will support the children’s learning: </a:t>
            </a:r>
          </a:p>
          <a:p>
            <a:pPr marL="0" indent="0">
              <a:buNone/>
            </a:pPr>
            <a:r>
              <a:rPr lang="en-GB" sz="2400" dirty="0"/>
              <a:t>Times Table </a:t>
            </a:r>
            <a:r>
              <a:rPr lang="en-GB" sz="2400" dirty="0" err="1"/>
              <a:t>Rockstars</a:t>
            </a:r>
            <a:r>
              <a:rPr lang="en-GB" sz="2400" dirty="0"/>
              <a:t> (App or Website)</a:t>
            </a:r>
          </a:p>
          <a:p>
            <a:pPr marL="0" indent="0">
              <a:buNone/>
            </a:pPr>
            <a:r>
              <a:rPr lang="en-GB" sz="2400" dirty="0">
                <a:hlinkClick r:id="rId3"/>
              </a:rPr>
              <a:t>http://www.ixl.com</a:t>
            </a:r>
            <a:endParaRPr lang="en-GB" sz="2400" dirty="0"/>
          </a:p>
          <a:p>
            <a:pPr marL="0" indent="0">
              <a:buNone/>
            </a:pPr>
            <a:r>
              <a:rPr lang="en-GB" sz="2400" dirty="0">
                <a:hlinkClick r:id="rId4"/>
              </a:rPr>
              <a:t>http://www.topmarks.co.uk/</a:t>
            </a:r>
            <a:r>
              <a:rPr lang="en-GB" sz="2400" dirty="0"/>
              <a:t>  </a:t>
            </a:r>
          </a:p>
          <a:p>
            <a:pPr marL="0" indent="0">
              <a:buNone/>
            </a:pPr>
            <a:r>
              <a:rPr lang="en-GB" sz="2400" dirty="0">
                <a:hlinkClick r:id="rId5"/>
              </a:rPr>
              <a:t>http://www.crickweb.co.uk/ks2literacy.html</a:t>
            </a:r>
            <a:r>
              <a:rPr lang="en-GB" sz="2400" dirty="0"/>
              <a:t>  </a:t>
            </a:r>
          </a:p>
          <a:p>
            <a:pPr marL="0" indent="0">
              <a:buNone/>
            </a:pPr>
            <a:r>
              <a:rPr lang="en-GB" sz="2400" dirty="0">
                <a:hlinkClick r:id="rId6"/>
              </a:rPr>
              <a:t>https://www.bbc.co.uk/schools/410.shtml</a:t>
            </a:r>
            <a:r>
              <a:rPr lang="en-GB" sz="2400" dirty="0"/>
              <a:t> </a:t>
            </a:r>
          </a:p>
          <a:p>
            <a:pPr marL="0" indent="0">
              <a:buNone/>
            </a:pPr>
            <a:r>
              <a:rPr lang="en-GB" sz="2400" dirty="0">
                <a:hlinkClick r:id="rId7"/>
              </a:rPr>
              <a:t>https://www.bbc.co.uk/bitesize</a:t>
            </a:r>
            <a:r>
              <a:rPr lang="en-GB" sz="2400" dirty="0"/>
              <a:t> </a:t>
            </a:r>
          </a:p>
          <a:p>
            <a:pPr marL="0" indent="0">
              <a:buNone/>
            </a:pPr>
            <a:r>
              <a:rPr lang="en-GB" sz="2400" dirty="0">
                <a:hlinkClick r:id="rId8"/>
              </a:rPr>
              <a:t>http://www.primaryhomeworkhelp.co.uk/</a:t>
            </a:r>
            <a:r>
              <a:rPr lang="en-GB" sz="2400" dirty="0"/>
              <a:t> </a:t>
            </a:r>
          </a:p>
          <a:p>
            <a:pPr marL="0" indent="0">
              <a:buNone/>
            </a:pPr>
            <a:r>
              <a:rPr lang="en-GB" sz="2400" dirty="0">
                <a:hlinkClick r:id="rId9"/>
              </a:rPr>
              <a:t>https://claritymaths.uk/games/index.html</a:t>
            </a:r>
            <a:r>
              <a:rPr lang="en-GB" sz="2400" dirty="0"/>
              <a:t>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>
              <a:latin typeface="Calibri Light" panose="020F030202020403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7504" y="1123838"/>
            <a:ext cx="2362326" cy="460118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can you support your child?</a:t>
            </a:r>
          </a:p>
        </p:txBody>
      </p:sp>
    </p:spTree>
    <p:extLst>
      <p:ext uri="{BB962C8B-B14F-4D97-AF65-F5344CB8AC3E}">
        <p14:creationId xmlns:p14="http://schemas.microsoft.com/office/powerpoint/2010/main" val="37290626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 have any questions, please speak to your child’s class teacher.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624"/>
            <a:ext cx="1152128" cy="115212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83551" y="60054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221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2478</TotalTime>
  <Words>950</Words>
  <Application>Microsoft Office PowerPoint</Application>
  <PresentationFormat>On-screen Show (4:3)</PresentationFormat>
  <Paragraphs>128</Paragraphs>
  <Slides>25</Slides>
  <Notes>25</Notes>
  <HiddenSlides>0</HiddenSlides>
  <MMClips>24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Corbel</vt:lpstr>
      <vt:lpstr>Wingdings 2</vt:lpstr>
      <vt:lpstr>Frame</vt:lpstr>
      <vt:lpstr>PowerPoint Presentation</vt:lpstr>
      <vt:lpstr>What are the assessments?</vt:lpstr>
      <vt:lpstr>Timetable for the Week</vt:lpstr>
      <vt:lpstr>What do the tests look and feel like?</vt:lpstr>
      <vt:lpstr>What do the tests look and feel like?  Maths - Arithmetic</vt:lpstr>
      <vt:lpstr>What do the tests look and feel like?  Maths - Arithmetic</vt:lpstr>
      <vt:lpstr>What do the tests look and feel like?  Maths - Arithmetic</vt:lpstr>
      <vt:lpstr>What do the tests look and feel like?  Maths - Arithmetic</vt:lpstr>
      <vt:lpstr>What do the tests look and feel like?  Maths - Reasoning</vt:lpstr>
      <vt:lpstr>What do the tests look and feel like?  Maths - Reasoning</vt:lpstr>
      <vt:lpstr>What do the tests look and feel like?  Maths - Reasoning</vt:lpstr>
      <vt:lpstr>What do the tests look and feel like?  English - Reading</vt:lpstr>
      <vt:lpstr>What do the tests look and feel like?  English - Reading</vt:lpstr>
      <vt:lpstr>What do the tests look and feel like?  English - Reading</vt:lpstr>
      <vt:lpstr>What do the tests look and feel like?  English - Reading</vt:lpstr>
      <vt:lpstr>What do the tests look and feel like?  English – Grammar, Punctuation &amp; Spelling</vt:lpstr>
      <vt:lpstr>What do the tests look and feel like?  English – Grammar, Punctuation &amp; Spelling</vt:lpstr>
      <vt:lpstr>What do the tests look and feel like?  English – Grammar, Punctuation &amp; Spelling</vt:lpstr>
      <vt:lpstr>What do the tests look and feel like?  English – Grammar, Punctuation &amp; Spelling</vt:lpstr>
      <vt:lpstr>Information parents will receive  </vt:lpstr>
      <vt:lpstr>How will the tests be administered?</vt:lpstr>
      <vt:lpstr>How are we supporting your child?</vt:lpstr>
      <vt:lpstr>How are we supporting your child?</vt:lpstr>
      <vt:lpstr>How can you support your child?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</dc:creator>
  <cp:lastModifiedBy>HBourne</cp:lastModifiedBy>
  <cp:revision>74</cp:revision>
  <cp:lastPrinted>2023-03-07T17:13:11Z</cp:lastPrinted>
  <dcterms:created xsi:type="dcterms:W3CDTF">2013-11-08T18:53:58Z</dcterms:created>
  <dcterms:modified xsi:type="dcterms:W3CDTF">2026-03-03T17:08:47Z</dcterms:modified>
</cp:coreProperties>
</file>