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</p:sldIdLst>
  <p:sldSz cy="6858000" cx="9144000"/>
  <p:notesSz cx="9926625" cy="6797675"/>
  <p:embeddedFontLst>
    <p:embeddedFont>
      <p:font typeface="Roboto"/>
      <p:regular r:id="rId22"/>
      <p:bold r:id="rId23"/>
      <p:italic r:id="rId24"/>
      <p:boldItalic r:id="rId25"/>
    </p:embeddedFont>
    <p:embeddedFont>
      <p:font typeface="Montserrat"/>
      <p:regular r:id="rId26"/>
      <p:bold r:id="rId27"/>
      <p:italic r:id="rId28"/>
      <p:boldItalic r:id="rId29"/>
    </p:embeddedFont>
    <p:embeddedFont>
      <p:font typeface="Tahoma"/>
      <p:regular r:id="rId30"/>
      <p:bold r:id="rId31"/>
    </p:embeddedFont>
    <p:embeddedFont>
      <p:font typeface="Roboto Mono"/>
      <p:regular r:id="rId32"/>
      <p:bold r:id="rId33"/>
      <p:italic r:id="rId34"/>
      <p:boldItalic r:id="rId35"/>
    </p:embeddedFont>
    <p:embeddedFont>
      <p:font typeface="Century Gothic"/>
      <p:regular r:id="rId36"/>
      <p:bold r:id="rId37"/>
      <p:italic r:id="rId38"/>
      <p:boldItalic r:id="rId39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GoogleSlidesCustomDataVersion2">
      <go:slidesCustomData xmlns:go="http://customooxmlschemas.google.com/" r:id="rId40" roundtripDataSignature="AMtx7mjGxumbxHgPIZNjHdWtQQcx8eJ8c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224E192C-910A-4949-890E-FC5CB362F6EB}">
  <a:tblStyle styleId="{224E192C-910A-4949-890E-FC5CB362F6EB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40" Type="http://customschemas.google.com/relationships/presentationmetadata" Target="metadata"/><Relationship Id="rId20" Type="http://schemas.openxmlformats.org/officeDocument/2006/relationships/slide" Target="slides/slide14.xml"/><Relationship Id="rId22" Type="http://schemas.openxmlformats.org/officeDocument/2006/relationships/font" Target="fonts/Roboto-regular.fntdata"/><Relationship Id="rId21" Type="http://schemas.openxmlformats.org/officeDocument/2006/relationships/slide" Target="slides/slide15.xml"/><Relationship Id="rId24" Type="http://schemas.openxmlformats.org/officeDocument/2006/relationships/font" Target="fonts/Roboto-italic.fntdata"/><Relationship Id="rId23" Type="http://schemas.openxmlformats.org/officeDocument/2006/relationships/font" Target="fonts/Roboto-bold.fntdata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3.xml"/><Relationship Id="rId26" Type="http://schemas.openxmlformats.org/officeDocument/2006/relationships/font" Target="fonts/Montserrat-regular.fntdata"/><Relationship Id="rId25" Type="http://schemas.openxmlformats.org/officeDocument/2006/relationships/font" Target="fonts/Roboto-boldItalic.fntdata"/><Relationship Id="rId28" Type="http://schemas.openxmlformats.org/officeDocument/2006/relationships/font" Target="fonts/Montserrat-italic.fntdata"/><Relationship Id="rId27" Type="http://schemas.openxmlformats.org/officeDocument/2006/relationships/font" Target="fonts/Montserrat-bold.fntdata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29" Type="http://schemas.openxmlformats.org/officeDocument/2006/relationships/font" Target="fonts/Montserrat-boldItalic.fntdata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31" Type="http://schemas.openxmlformats.org/officeDocument/2006/relationships/font" Target="fonts/Tahoma-bold.fntdata"/><Relationship Id="rId30" Type="http://schemas.openxmlformats.org/officeDocument/2006/relationships/font" Target="fonts/Tahoma-regular.fntdata"/><Relationship Id="rId11" Type="http://schemas.openxmlformats.org/officeDocument/2006/relationships/slide" Target="slides/slide5.xml"/><Relationship Id="rId33" Type="http://schemas.openxmlformats.org/officeDocument/2006/relationships/font" Target="fonts/RobotoMono-bold.fntdata"/><Relationship Id="rId10" Type="http://schemas.openxmlformats.org/officeDocument/2006/relationships/slide" Target="slides/slide4.xml"/><Relationship Id="rId32" Type="http://schemas.openxmlformats.org/officeDocument/2006/relationships/font" Target="fonts/RobotoMono-regular.fntdata"/><Relationship Id="rId13" Type="http://schemas.openxmlformats.org/officeDocument/2006/relationships/slide" Target="slides/slide7.xml"/><Relationship Id="rId35" Type="http://schemas.openxmlformats.org/officeDocument/2006/relationships/font" Target="fonts/RobotoMono-boldItalic.fntdata"/><Relationship Id="rId12" Type="http://schemas.openxmlformats.org/officeDocument/2006/relationships/slide" Target="slides/slide6.xml"/><Relationship Id="rId34" Type="http://schemas.openxmlformats.org/officeDocument/2006/relationships/font" Target="fonts/RobotoMono-italic.fntdata"/><Relationship Id="rId15" Type="http://schemas.openxmlformats.org/officeDocument/2006/relationships/slide" Target="slides/slide9.xml"/><Relationship Id="rId37" Type="http://schemas.openxmlformats.org/officeDocument/2006/relationships/font" Target="fonts/CenturyGothic-bold.fntdata"/><Relationship Id="rId14" Type="http://schemas.openxmlformats.org/officeDocument/2006/relationships/slide" Target="slides/slide8.xml"/><Relationship Id="rId36" Type="http://schemas.openxmlformats.org/officeDocument/2006/relationships/font" Target="fonts/CenturyGothic-regular.fntdata"/><Relationship Id="rId17" Type="http://schemas.openxmlformats.org/officeDocument/2006/relationships/slide" Target="slides/slide11.xml"/><Relationship Id="rId39" Type="http://schemas.openxmlformats.org/officeDocument/2006/relationships/font" Target="fonts/CenturyGothic-boldItalic.fntdata"/><Relationship Id="rId16" Type="http://schemas.openxmlformats.org/officeDocument/2006/relationships/slide" Target="slides/slide10.xml"/><Relationship Id="rId38" Type="http://schemas.openxmlformats.org/officeDocument/2006/relationships/font" Target="fonts/CenturyGothic-italic.fntdata"/><Relationship Id="rId19" Type="http://schemas.openxmlformats.org/officeDocument/2006/relationships/slide" Target="slides/slide13.xml"/><Relationship Id="rId18" Type="http://schemas.openxmlformats.org/officeDocument/2006/relationships/slide" Target="slides/slide1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4302125" cy="339725"/>
          </a:xfrm>
          <a:prstGeom prst="rect">
            <a:avLst/>
          </a:prstGeom>
          <a:noFill/>
          <a:ln>
            <a:noFill/>
          </a:ln>
        </p:spPr>
        <p:txBody>
          <a:bodyPr anchorCtr="0" anchor="t" bIns="45900" lIns="91800" spcFirstLastPara="1" rIns="91800" wrap="square" tIns="459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5621338" y="0"/>
            <a:ext cx="4303712" cy="339725"/>
          </a:xfrm>
          <a:prstGeom prst="rect">
            <a:avLst/>
          </a:prstGeom>
          <a:noFill/>
          <a:ln>
            <a:noFill/>
          </a:ln>
        </p:spPr>
        <p:txBody>
          <a:bodyPr anchorCtr="0" anchor="t" bIns="45900" lIns="91800" spcFirstLastPara="1" rIns="91800" wrap="square" tIns="459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3262313" y="508000"/>
            <a:ext cx="3402012" cy="2551113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993775" y="3228975"/>
            <a:ext cx="7939088" cy="3060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900" lIns="91800" spcFirstLastPara="1" rIns="91800" wrap="square" tIns="45900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6456363"/>
            <a:ext cx="4302125" cy="339725"/>
          </a:xfrm>
          <a:prstGeom prst="rect">
            <a:avLst/>
          </a:prstGeom>
          <a:noFill/>
          <a:ln>
            <a:noFill/>
          </a:ln>
        </p:spPr>
        <p:txBody>
          <a:bodyPr anchorCtr="0" anchor="b" bIns="45900" lIns="91800" spcFirstLastPara="1" rIns="91800" wrap="square" tIns="459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5621338" y="6456363"/>
            <a:ext cx="4303712" cy="339725"/>
          </a:xfrm>
          <a:prstGeom prst="rect">
            <a:avLst/>
          </a:prstGeom>
          <a:noFill/>
          <a:ln>
            <a:noFill/>
          </a:ln>
        </p:spPr>
        <p:txBody>
          <a:bodyPr anchorCtr="0" anchor="b" bIns="45900" lIns="91800" spcFirstLastPara="1" rIns="91800" wrap="square" tIns="459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GB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:notes"/>
          <p:cNvSpPr txBox="1"/>
          <p:nvPr>
            <p:ph idx="12" type="sldNum"/>
          </p:nvPr>
        </p:nvSpPr>
        <p:spPr>
          <a:xfrm>
            <a:off x="5621338" y="6456363"/>
            <a:ext cx="4303712" cy="339725"/>
          </a:xfrm>
          <a:prstGeom prst="rect">
            <a:avLst/>
          </a:prstGeom>
          <a:noFill/>
          <a:ln>
            <a:noFill/>
          </a:ln>
        </p:spPr>
        <p:txBody>
          <a:bodyPr anchorCtr="0" anchor="b" bIns="45900" lIns="91800" spcFirstLastPara="1" rIns="91800" wrap="square" tIns="459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b="0" i="0" lang="en-GB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5" name="Google Shape;75;p1:notes"/>
          <p:cNvSpPr/>
          <p:nvPr>
            <p:ph idx="2" type="sldImg"/>
          </p:nvPr>
        </p:nvSpPr>
        <p:spPr>
          <a:xfrm>
            <a:off x="3262313" y="508000"/>
            <a:ext cx="3402012" cy="2551113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76" name="Google Shape;76;p1:notes"/>
          <p:cNvSpPr txBox="1"/>
          <p:nvPr>
            <p:ph idx="1" type="body"/>
          </p:nvPr>
        </p:nvSpPr>
        <p:spPr>
          <a:xfrm>
            <a:off x="993775" y="3228975"/>
            <a:ext cx="7939088" cy="3060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900" lIns="91800" spcFirstLastPara="1" rIns="91800" wrap="square" tIns="459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g30178605405367ac_6:notes"/>
          <p:cNvSpPr txBox="1"/>
          <p:nvPr>
            <p:ph idx="12" type="sldNum"/>
          </p:nvPr>
        </p:nvSpPr>
        <p:spPr>
          <a:xfrm>
            <a:off x="5621338" y="6456363"/>
            <a:ext cx="4303800" cy="339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900" lIns="91800" spcFirstLastPara="1" rIns="91800" wrap="square" tIns="459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b="0" i="0" lang="en-GB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4" name="Google Shape;84;g30178605405367ac_6:notes"/>
          <p:cNvSpPr/>
          <p:nvPr>
            <p:ph idx="2" type="sldImg"/>
          </p:nvPr>
        </p:nvSpPr>
        <p:spPr>
          <a:xfrm>
            <a:off x="3262313" y="508000"/>
            <a:ext cx="3402000" cy="25512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85" name="Google Shape;85;g30178605405367ac_6:notes"/>
          <p:cNvSpPr txBox="1"/>
          <p:nvPr>
            <p:ph idx="1" type="body"/>
          </p:nvPr>
        </p:nvSpPr>
        <p:spPr>
          <a:xfrm>
            <a:off x="993775" y="3228975"/>
            <a:ext cx="7939200" cy="306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900" lIns="91800" spcFirstLastPara="1" rIns="91800" wrap="square" tIns="459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30178605405367ac_80:notes"/>
          <p:cNvSpPr txBox="1"/>
          <p:nvPr>
            <p:ph idx="12" type="sldNum"/>
          </p:nvPr>
        </p:nvSpPr>
        <p:spPr>
          <a:xfrm>
            <a:off x="5621338" y="6456363"/>
            <a:ext cx="4303800" cy="339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900" lIns="91800" spcFirstLastPara="1" rIns="91800" wrap="square" tIns="459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b="0" i="0" lang="en-GB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5" name="Google Shape;95;g30178605405367ac_80:notes"/>
          <p:cNvSpPr/>
          <p:nvPr>
            <p:ph idx="2" type="sldImg"/>
          </p:nvPr>
        </p:nvSpPr>
        <p:spPr>
          <a:xfrm>
            <a:off x="3262313" y="508000"/>
            <a:ext cx="3402000" cy="25512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6" name="Google Shape;96;g30178605405367ac_80:notes"/>
          <p:cNvSpPr txBox="1"/>
          <p:nvPr>
            <p:ph idx="1" type="body"/>
          </p:nvPr>
        </p:nvSpPr>
        <p:spPr>
          <a:xfrm>
            <a:off x="993775" y="3228975"/>
            <a:ext cx="7939200" cy="306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900" lIns="91800" spcFirstLastPara="1" rIns="91800" wrap="square" tIns="459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33c404dc8aa_0_58:notes"/>
          <p:cNvSpPr txBox="1"/>
          <p:nvPr>
            <p:ph idx="12" type="sldNum"/>
          </p:nvPr>
        </p:nvSpPr>
        <p:spPr>
          <a:xfrm>
            <a:off x="5621338" y="6456363"/>
            <a:ext cx="4303800" cy="339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900" lIns="91800" spcFirstLastPara="1" rIns="91800" wrap="square" tIns="459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b="0" i="0" lang="en-GB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4" name="Google Shape;114;g33c404dc8aa_0_58:notes"/>
          <p:cNvSpPr/>
          <p:nvPr>
            <p:ph idx="2" type="sldImg"/>
          </p:nvPr>
        </p:nvSpPr>
        <p:spPr>
          <a:xfrm>
            <a:off x="3262313" y="508000"/>
            <a:ext cx="3402000" cy="25512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15" name="Google Shape;115;g33c404dc8aa_0_58:notes"/>
          <p:cNvSpPr txBox="1"/>
          <p:nvPr>
            <p:ph idx="1" type="body"/>
          </p:nvPr>
        </p:nvSpPr>
        <p:spPr>
          <a:xfrm>
            <a:off x="993775" y="3228975"/>
            <a:ext cx="7939200" cy="306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900" lIns="91800" spcFirstLastPara="1" rIns="91800" wrap="square" tIns="459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b="1" lang="en-GB" sz="2000"/>
              <a:t>Year 2- T, O</a:t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b="1" lang="en-GB" sz="2000"/>
              <a:t>Year 3- H, T, O</a:t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g33c404dc8aa_1_25:notes"/>
          <p:cNvSpPr txBox="1"/>
          <p:nvPr>
            <p:ph idx="12" type="sldNum"/>
          </p:nvPr>
        </p:nvSpPr>
        <p:spPr>
          <a:xfrm>
            <a:off x="5621338" y="6456363"/>
            <a:ext cx="4303800" cy="339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900" lIns="91800" spcFirstLastPara="1" rIns="91800" wrap="square" tIns="459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b="0" i="0" lang="en-GB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9" name="Google Shape;129;g33c404dc8aa_1_25:notes"/>
          <p:cNvSpPr/>
          <p:nvPr>
            <p:ph idx="2" type="sldImg"/>
          </p:nvPr>
        </p:nvSpPr>
        <p:spPr>
          <a:xfrm>
            <a:off x="3262313" y="508000"/>
            <a:ext cx="3402000" cy="25512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30" name="Google Shape;130;g33c404dc8aa_1_25:notes"/>
          <p:cNvSpPr txBox="1"/>
          <p:nvPr>
            <p:ph idx="1" type="body"/>
          </p:nvPr>
        </p:nvSpPr>
        <p:spPr>
          <a:xfrm>
            <a:off x="993775" y="3228975"/>
            <a:ext cx="7939200" cy="306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900" lIns="91800" spcFirstLastPara="1" rIns="91800" wrap="square" tIns="45900">
            <a:noAutofit/>
          </a:bodyPr>
          <a:lstStyle/>
          <a:p>
            <a:pPr indent="-3556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Char char="-"/>
            </a:pPr>
            <a:r>
              <a:rPr lang="en-GB" sz="2000"/>
              <a:t>Apply to addition and subtraction</a:t>
            </a:r>
            <a:endParaRPr sz="2000"/>
          </a:p>
          <a:p>
            <a:pPr indent="-3556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Char char="-"/>
            </a:pPr>
            <a:r>
              <a:rPr lang="en-GB" sz="2000"/>
              <a:t>Start in the ones column</a:t>
            </a:r>
            <a:endParaRPr sz="2000"/>
          </a:p>
          <a:p>
            <a:pPr indent="-3556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Char char="-"/>
            </a:pPr>
            <a:r>
              <a:t/>
            </a:r>
            <a:endParaRPr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g33c404dc8aa_0_2:notes"/>
          <p:cNvSpPr txBox="1"/>
          <p:nvPr>
            <p:ph idx="12" type="sldNum"/>
          </p:nvPr>
        </p:nvSpPr>
        <p:spPr>
          <a:xfrm>
            <a:off x="5621338" y="6456363"/>
            <a:ext cx="4303800" cy="339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900" lIns="91800" spcFirstLastPara="1" rIns="91800" wrap="square" tIns="459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b="0" i="0" lang="en-GB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9" name="Google Shape;159;g33c404dc8aa_0_2:notes"/>
          <p:cNvSpPr/>
          <p:nvPr>
            <p:ph idx="2" type="sldImg"/>
          </p:nvPr>
        </p:nvSpPr>
        <p:spPr>
          <a:xfrm>
            <a:off x="3262313" y="508000"/>
            <a:ext cx="3402000" cy="25512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60" name="Google Shape;160;g33c404dc8aa_0_2:notes"/>
          <p:cNvSpPr txBox="1"/>
          <p:nvPr>
            <p:ph idx="1" type="body"/>
          </p:nvPr>
        </p:nvSpPr>
        <p:spPr>
          <a:xfrm>
            <a:off x="993775" y="3228975"/>
            <a:ext cx="7939200" cy="306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900" lIns="91800" spcFirstLastPara="1" rIns="91800" wrap="square" tIns="459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g33c404dc8aa_0_98:notes"/>
          <p:cNvSpPr txBox="1"/>
          <p:nvPr>
            <p:ph idx="12" type="sldNum"/>
          </p:nvPr>
        </p:nvSpPr>
        <p:spPr>
          <a:xfrm>
            <a:off x="5621338" y="6456363"/>
            <a:ext cx="4303800" cy="339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900" lIns="91800" spcFirstLastPara="1" rIns="91800" wrap="square" tIns="459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b="0" i="0" lang="en-GB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3" name="Google Shape;173;g33c404dc8aa_0_98:notes"/>
          <p:cNvSpPr/>
          <p:nvPr>
            <p:ph idx="2" type="sldImg"/>
          </p:nvPr>
        </p:nvSpPr>
        <p:spPr>
          <a:xfrm>
            <a:off x="3262313" y="508000"/>
            <a:ext cx="3402000" cy="25512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74" name="Google Shape;174;g33c404dc8aa_0_98:notes"/>
          <p:cNvSpPr txBox="1"/>
          <p:nvPr>
            <p:ph idx="1" type="body"/>
          </p:nvPr>
        </p:nvSpPr>
        <p:spPr>
          <a:xfrm>
            <a:off x="993775" y="3228975"/>
            <a:ext cx="7939200" cy="306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900" lIns="91800" spcFirstLastPara="1" rIns="91800" wrap="square" tIns="459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g33c404dc8aa_0_10:notes"/>
          <p:cNvSpPr txBox="1"/>
          <p:nvPr>
            <p:ph idx="12" type="sldNum"/>
          </p:nvPr>
        </p:nvSpPr>
        <p:spPr>
          <a:xfrm>
            <a:off x="5621338" y="6456363"/>
            <a:ext cx="4303800" cy="339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900" lIns="91800" spcFirstLastPara="1" rIns="91800" wrap="square" tIns="459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b="0" i="0" lang="en-GB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6" name="Google Shape;186;g33c404dc8aa_0_10:notes"/>
          <p:cNvSpPr/>
          <p:nvPr>
            <p:ph idx="2" type="sldImg"/>
          </p:nvPr>
        </p:nvSpPr>
        <p:spPr>
          <a:xfrm>
            <a:off x="3262313" y="508000"/>
            <a:ext cx="3402000" cy="25512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87" name="Google Shape;187;g33c404dc8aa_0_10:notes"/>
          <p:cNvSpPr txBox="1"/>
          <p:nvPr>
            <p:ph idx="1" type="body"/>
          </p:nvPr>
        </p:nvSpPr>
        <p:spPr>
          <a:xfrm>
            <a:off x="993775" y="3228975"/>
            <a:ext cx="7939200" cy="306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900" lIns="91800" spcFirstLastPara="1" rIns="91800" wrap="square" tIns="459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g33c404dc8aa_0_18:notes"/>
          <p:cNvSpPr txBox="1"/>
          <p:nvPr>
            <p:ph idx="12" type="sldNum"/>
          </p:nvPr>
        </p:nvSpPr>
        <p:spPr>
          <a:xfrm>
            <a:off x="5621338" y="6456363"/>
            <a:ext cx="4303800" cy="339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900" lIns="91800" spcFirstLastPara="1" rIns="91800" wrap="square" tIns="459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b="0" i="0" lang="en-GB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3" name="Google Shape;213;g33c404dc8aa_0_18:notes"/>
          <p:cNvSpPr/>
          <p:nvPr>
            <p:ph idx="2" type="sldImg"/>
          </p:nvPr>
        </p:nvSpPr>
        <p:spPr>
          <a:xfrm>
            <a:off x="3262313" y="508000"/>
            <a:ext cx="3402000" cy="25512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14" name="Google Shape;214;g33c404dc8aa_0_18:notes"/>
          <p:cNvSpPr txBox="1"/>
          <p:nvPr>
            <p:ph idx="1" type="body"/>
          </p:nvPr>
        </p:nvSpPr>
        <p:spPr>
          <a:xfrm>
            <a:off x="993775" y="3228975"/>
            <a:ext cx="7939200" cy="306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900" lIns="91800" spcFirstLastPara="1" rIns="91800" wrap="square" tIns="459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0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g33c404dc8aa_0_140:notes"/>
          <p:cNvSpPr txBox="1"/>
          <p:nvPr>
            <p:ph idx="12" type="sldNum"/>
          </p:nvPr>
        </p:nvSpPr>
        <p:spPr>
          <a:xfrm>
            <a:off x="5621338" y="6456363"/>
            <a:ext cx="4303800" cy="339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900" lIns="91800" spcFirstLastPara="1" rIns="91800" wrap="square" tIns="459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b="0" i="0" lang="en-GB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2" name="Google Shape;232;g33c404dc8aa_0_140:notes"/>
          <p:cNvSpPr/>
          <p:nvPr>
            <p:ph idx="2" type="sldImg"/>
          </p:nvPr>
        </p:nvSpPr>
        <p:spPr>
          <a:xfrm>
            <a:off x="3262313" y="508000"/>
            <a:ext cx="3402000" cy="25512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33" name="Google Shape;233;g33c404dc8aa_0_140:notes"/>
          <p:cNvSpPr txBox="1"/>
          <p:nvPr>
            <p:ph idx="1" type="body"/>
          </p:nvPr>
        </p:nvSpPr>
        <p:spPr>
          <a:xfrm>
            <a:off x="993775" y="3228975"/>
            <a:ext cx="7939200" cy="306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900" lIns="91800" spcFirstLastPara="1" rIns="91800" wrap="square" tIns="459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4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g30178605405367ac_72:notes"/>
          <p:cNvSpPr txBox="1"/>
          <p:nvPr>
            <p:ph idx="12" type="sldNum"/>
          </p:nvPr>
        </p:nvSpPr>
        <p:spPr>
          <a:xfrm>
            <a:off x="5621338" y="6456363"/>
            <a:ext cx="4303800" cy="339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900" lIns="91800" spcFirstLastPara="1" rIns="91800" wrap="square" tIns="459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b="0" i="0" lang="en-GB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6" name="Google Shape;246;g30178605405367ac_72:notes"/>
          <p:cNvSpPr/>
          <p:nvPr>
            <p:ph idx="2" type="sldImg"/>
          </p:nvPr>
        </p:nvSpPr>
        <p:spPr>
          <a:xfrm>
            <a:off x="3262313" y="508000"/>
            <a:ext cx="3402000" cy="25512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47" name="Google Shape;247;g30178605405367ac_72:notes"/>
          <p:cNvSpPr txBox="1"/>
          <p:nvPr>
            <p:ph idx="1" type="body"/>
          </p:nvPr>
        </p:nvSpPr>
        <p:spPr>
          <a:xfrm>
            <a:off x="993775" y="3228975"/>
            <a:ext cx="7939200" cy="306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900" lIns="91800" spcFirstLastPara="1" rIns="91800" wrap="square" tIns="459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6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g356dd7816080aa9_0:notes"/>
          <p:cNvSpPr txBox="1"/>
          <p:nvPr>
            <p:ph idx="12" type="sldNum"/>
          </p:nvPr>
        </p:nvSpPr>
        <p:spPr>
          <a:xfrm>
            <a:off x="5621338" y="6456363"/>
            <a:ext cx="4303800" cy="339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900" lIns="91800" spcFirstLastPara="1" rIns="91800" wrap="square" tIns="459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b="0" i="0" lang="en-GB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8" name="Google Shape;258;g356dd7816080aa9_0:notes"/>
          <p:cNvSpPr/>
          <p:nvPr>
            <p:ph idx="2" type="sldImg"/>
          </p:nvPr>
        </p:nvSpPr>
        <p:spPr>
          <a:xfrm>
            <a:off x="3262313" y="508000"/>
            <a:ext cx="3402000" cy="25512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59" name="Google Shape;259;g356dd7816080aa9_0:notes"/>
          <p:cNvSpPr txBox="1"/>
          <p:nvPr>
            <p:ph idx="1" type="body"/>
          </p:nvPr>
        </p:nvSpPr>
        <p:spPr>
          <a:xfrm>
            <a:off x="993775" y="3228975"/>
            <a:ext cx="7939200" cy="306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900" lIns="91800" spcFirstLastPara="1" rIns="91800" wrap="square" tIns="459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7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Google Shape;268;g33c404dc8aa_0_34:notes"/>
          <p:cNvSpPr txBox="1"/>
          <p:nvPr>
            <p:ph idx="12" type="sldNum"/>
          </p:nvPr>
        </p:nvSpPr>
        <p:spPr>
          <a:xfrm>
            <a:off x="5621338" y="6456363"/>
            <a:ext cx="4303800" cy="339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900" lIns="91800" spcFirstLastPara="1" rIns="91800" wrap="square" tIns="459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b="0" i="0" lang="en-GB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9" name="Google Shape;269;g33c404dc8aa_0_34:notes"/>
          <p:cNvSpPr/>
          <p:nvPr>
            <p:ph idx="2" type="sldImg"/>
          </p:nvPr>
        </p:nvSpPr>
        <p:spPr>
          <a:xfrm>
            <a:off x="3262313" y="508000"/>
            <a:ext cx="3402000" cy="25512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70" name="Google Shape;270;g33c404dc8aa_0_34:notes"/>
          <p:cNvSpPr txBox="1"/>
          <p:nvPr>
            <p:ph idx="1" type="body"/>
          </p:nvPr>
        </p:nvSpPr>
        <p:spPr>
          <a:xfrm>
            <a:off x="993775" y="3228975"/>
            <a:ext cx="7939200" cy="306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900" lIns="91800" spcFirstLastPara="1" rIns="91800" wrap="square" tIns="459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7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g33c404dc8aa_0_26:notes"/>
          <p:cNvSpPr txBox="1"/>
          <p:nvPr>
            <p:ph idx="12" type="sldNum"/>
          </p:nvPr>
        </p:nvSpPr>
        <p:spPr>
          <a:xfrm>
            <a:off x="5621338" y="6456363"/>
            <a:ext cx="4303800" cy="339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900" lIns="91800" spcFirstLastPara="1" rIns="91800" wrap="square" tIns="459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b="0" i="0" lang="en-GB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9" name="Google Shape;279;g33c404dc8aa_0_26:notes"/>
          <p:cNvSpPr/>
          <p:nvPr>
            <p:ph idx="2" type="sldImg"/>
          </p:nvPr>
        </p:nvSpPr>
        <p:spPr>
          <a:xfrm>
            <a:off x="3262313" y="508000"/>
            <a:ext cx="3402000" cy="25512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80" name="Google Shape;280;g33c404dc8aa_0_26:notes"/>
          <p:cNvSpPr txBox="1"/>
          <p:nvPr>
            <p:ph idx="1" type="body"/>
          </p:nvPr>
        </p:nvSpPr>
        <p:spPr>
          <a:xfrm>
            <a:off x="993775" y="3228975"/>
            <a:ext cx="7939200" cy="306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900" lIns="91800" spcFirstLastPara="1" rIns="91800" wrap="square" tIns="459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1" sz="200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7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g33f5f7ad3a3_0_0:notes"/>
          <p:cNvSpPr/>
          <p:nvPr>
            <p:ph idx="2" type="sldImg"/>
          </p:nvPr>
        </p:nvSpPr>
        <p:spPr>
          <a:xfrm>
            <a:off x="3262313" y="508000"/>
            <a:ext cx="3402000" cy="25512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9" name="Google Shape;289;g33f5f7ad3a3_0_0:notes"/>
          <p:cNvSpPr txBox="1"/>
          <p:nvPr>
            <p:ph idx="1" type="body"/>
          </p:nvPr>
        </p:nvSpPr>
        <p:spPr>
          <a:xfrm>
            <a:off x="993775" y="3228975"/>
            <a:ext cx="7939200" cy="3060600"/>
          </a:xfrm>
          <a:prstGeom prst="rect">
            <a:avLst/>
          </a:prstGeom>
        </p:spPr>
        <p:txBody>
          <a:bodyPr anchorCtr="0" anchor="t" bIns="45900" lIns="91800" spcFirstLastPara="1" rIns="91800" wrap="square" tIns="45900">
            <a:noAutofit/>
          </a:bodyPr>
          <a:lstStyle/>
          <a:p>
            <a:pPr indent="0" lvl="0" marL="0" rtl="0" algn="l">
              <a:spcBef>
                <a:spcPts val="36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0" name="Google Shape;290;g33f5f7ad3a3_0_0:notes"/>
          <p:cNvSpPr txBox="1"/>
          <p:nvPr>
            <p:ph idx="12" type="sldNum"/>
          </p:nvPr>
        </p:nvSpPr>
        <p:spPr>
          <a:xfrm>
            <a:off x="5621338" y="6456363"/>
            <a:ext cx="4303800" cy="339600"/>
          </a:xfrm>
          <a:prstGeom prst="rect">
            <a:avLst/>
          </a:prstGeom>
        </p:spPr>
        <p:txBody>
          <a:bodyPr anchorCtr="0" anchor="b" bIns="45900" lIns="91800" spcFirstLastPara="1" rIns="91800" wrap="square" tIns="459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g14e3167a0fd_0_109"/>
          <p:cNvSpPr/>
          <p:nvPr/>
        </p:nvSpPr>
        <p:spPr>
          <a:xfrm flipH="1" rot="10800000">
            <a:off x="0" y="875100"/>
            <a:ext cx="9144000" cy="59829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" name="Google Shape;15;g14e3167a0fd_0_109"/>
          <p:cNvSpPr/>
          <p:nvPr/>
        </p:nvSpPr>
        <p:spPr>
          <a:xfrm>
            <a:off x="0" y="875133"/>
            <a:ext cx="9144000" cy="1449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" name="Google Shape;16;g14e3167a0fd_0_109"/>
          <p:cNvSpPr txBox="1"/>
          <p:nvPr>
            <p:ph type="title"/>
          </p:nvPr>
        </p:nvSpPr>
        <p:spPr>
          <a:xfrm>
            <a:off x="98250" y="21800"/>
            <a:ext cx="8826600" cy="803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17" name="Google Shape;17;g14e3167a0fd_0_109"/>
          <p:cNvSpPr txBox="1"/>
          <p:nvPr>
            <p:ph idx="12" type="sldNum"/>
          </p:nvPr>
        </p:nvSpPr>
        <p:spPr>
          <a:xfrm>
            <a:off x="8523541" y="6260831"/>
            <a:ext cx="548700" cy="52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g14e3167a0fd_0_141"/>
          <p:cNvSpPr txBox="1"/>
          <p:nvPr>
            <p:ph type="title"/>
          </p:nvPr>
        </p:nvSpPr>
        <p:spPr>
          <a:xfrm>
            <a:off x="982133" y="457201"/>
            <a:ext cx="7704600" cy="1981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/>
        </p:txBody>
      </p:sp>
      <p:sp>
        <p:nvSpPr>
          <p:cNvPr id="20" name="Google Shape;20;g14e3167a0fd_0_141"/>
          <p:cNvSpPr txBox="1"/>
          <p:nvPr>
            <p:ph idx="1" type="body"/>
          </p:nvPr>
        </p:nvSpPr>
        <p:spPr>
          <a:xfrm>
            <a:off x="982133" y="2667000"/>
            <a:ext cx="7704600" cy="333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394335" lvl="0" marL="457200" algn="l">
              <a:lnSpc>
                <a:spcPct val="115000"/>
              </a:lnSpc>
              <a:spcBef>
                <a:spcPts val="360"/>
              </a:spcBef>
              <a:spcAft>
                <a:spcPts val="0"/>
              </a:spcAft>
              <a:buSzPts val="2610"/>
              <a:buChar char="●"/>
              <a:defRPr/>
            </a:lvl1pPr>
            <a:lvl2pPr indent="-394335" lvl="1" marL="914400" algn="l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2610"/>
              <a:buChar char="○"/>
              <a:defRPr/>
            </a:lvl2pPr>
            <a:lvl3pPr indent="-394335" lvl="2" marL="1371600" algn="l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2610"/>
              <a:buChar char="■"/>
              <a:defRPr/>
            </a:lvl3pPr>
            <a:lvl4pPr indent="-394335" lvl="3" marL="1828800" algn="l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2610"/>
              <a:buChar char="●"/>
              <a:defRPr/>
            </a:lvl4pPr>
            <a:lvl5pPr indent="-394335" lvl="4" marL="2286000" algn="l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2610"/>
              <a:buChar char="○"/>
              <a:defRPr/>
            </a:lvl5pPr>
            <a:lvl6pPr indent="-394335" lvl="5" marL="2743200" algn="l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2610"/>
              <a:buChar char="■"/>
              <a:defRPr/>
            </a:lvl6pPr>
            <a:lvl7pPr indent="-394335" lvl="6" marL="3200400" algn="l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2610"/>
              <a:buChar char="●"/>
              <a:defRPr/>
            </a:lvl7pPr>
            <a:lvl8pPr indent="-394334" lvl="7" marL="3657600" algn="l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2610"/>
              <a:buChar char="○"/>
              <a:defRPr/>
            </a:lvl8pPr>
            <a:lvl9pPr indent="-394334" lvl="8" marL="4114800" algn="l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SzPts val="2610"/>
              <a:buChar char="■"/>
              <a:defRPr/>
            </a:lvl9pPr>
          </a:lstStyle>
          <a:p/>
        </p:txBody>
      </p:sp>
      <p:sp>
        <p:nvSpPr>
          <p:cNvPr id="21" name="Google Shape;21;g14e3167a0fd_0_141"/>
          <p:cNvSpPr txBox="1"/>
          <p:nvPr>
            <p:ph idx="10" type="dt"/>
          </p:nvPr>
        </p:nvSpPr>
        <p:spPr>
          <a:xfrm>
            <a:off x="7344329" y="6108173"/>
            <a:ext cx="8574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2" name="Google Shape;22;g14e3167a0fd_0_141"/>
          <p:cNvSpPr txBox="1"/>
          <p:nvPr>
            <p:ph idx="11" type="ftr"/>
          </p:nvPr>
        </p:nvSpPr>
        <p:spPr>
          <a:xfrm>
            <a:off x="1972647" y="6108173"/>
            <a:ext cx="53145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3" name="Google Shape;23;g14e3167a0fd_0_141"/>
          <p:cNvSpPr txBox="1"/>
          <p:nvPr>
            <p:ph idx="12" type="sldNum"/>
          </p:nvPr>
        </p:nvSpPr>
        <p:spPr>
          <a:xfrm>
            <a:off x="8258967" y="6108173"/>
            <a:ext cx="4278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24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g14e3167a0fd_0_87"/>
          <p:cNvSpPr/>
          <p:nvPr/>
        </p:nvSpPr>
        <p:spPr>
          <a:xfrm flipH="1">
            <a:off x="8246400" y="5661233"/>
            <a:ext cx="897600" cy="1196700"/>
          </a:xfrm>
          <a:prstGeom prst="rtTriangl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" name="Google Shape;26;g14e3167a0fd_0_87"/>
          <p:cNvSpPr/>
          <p:nvPr/>
        </p:nvSpPr>
        <p:spPr>
          <a:xfrm flipH="1">
            <a:off x="8246400" y="5661167"/>
            <a:ext cx="897600" cy="1196700"/>
          </a:xfrm>
          <a:prstGeom prst="round1Rect">
            <a:avLst>
              <a:gd fmla="val 16667" name="adj"/>
            </a:avLst>
          </a:prstGeom>
          <a:solidFill>
            <a:schemeClr val="lt1">
              <a:alpha val="64313"/>
            </a:scheme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" name="Google Shape;27;g14e3167a0fd_0_87"/>
          <p:cNvSpPr txBox="1"/>
          <p:nvPr>
            <p:ph type="ctrTitle"/>
          </p:nvPr>
        </p:nvSpPr>
        <p:spPr>
          <a:xfrm>
            <a:off x="390525" y="2425700"/>
            <a:ext cx="8222100" cy="12447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28" name="Google Shape;28;g14e3167a0fd_0_87"/>
          <p:cNvSpPr txBox="1"/>
          <p:nvPr>
            <p:ph idx="1" type="subTitle"/>
          </p:nvPr>
        </p:nvSpPr>
        <p:spPr>
          <a:xfrm>
            <a:off x="390525" y="3718840"/>
            <a:ext cx="8222100" cy="5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29" name="Google Shape;29;g14e3167a0fd_0_87"/>
          <p:cNvSpPr txBox="1"/>
          <p:nvPr>
            <p:ph idx="12" type="sldNum"/>
          </p:nvPr>
        </p:nvSpPr>
        <p:spPr>
          <a:xfrm>
            <a:off x="8523541" y="6260831"/>
            <a:ext cx="548700" cy="52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30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g14e3167a0fd_0_93"/>
          <p:cNvSpPr txBox="1"/>
          <p:nvPr>
            <p:ph type="title"/>
          </p:nvPr>
        </p:nvSpPr>
        <p:spPr>
          <a:xfrm>
            <a:off x="460950" y="2753800"/>
            <a:ext cx="8222100" cy="1350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2" name="Google Shape;32;g14e3167a0fd_0_93"/>
          <p:cNvSpPr txBox="1"/>
          <p:nvPr>
            <p:ph idx="12" type="sldNum"/>
          </p:nvPr>
        </p:nvSpPr>
        <p:spPr>
          <a:xfrm>
            <a:off x="8523541" y="6260831"/>
            <a:ext cx="548700" cy="52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g14e3167a0fd_0_96"/>
          <p:cNvSpPr/>
          <p:nvPr/>
        </p:nvSpPr>
        <p:spPr>
          <a:xfrm flipH="1" rot="10800000">
            <a:off x="0" y="2247900"/>
            <a:ext cx="9144000" cy="46101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" name="Google Shape;35;g14e3167a0fd_0_96"/>
          <p:cNvSpPr/>
          <p:nvPr/>
        </p:nvSpPr>
        <p:spPr>
          <a:xfrm>
            <a:off x="0" y="2248000"/>
            <a:ext cx="9144000" cy="1449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" name="Google Shape;36;g14e3167a0fd_0_96"/>
          <p:cNvSpPr txBox="1"/>
          <p:nvPr>
            <p:ph type="title"/>
          </p:nvPr>
        </p:nvSpPr>
        <p:spPr>
          <a:xfrm>
            <a:off x="471900" y="984967"/>
            <a:ext cx="8222100" cy="1023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/>
        </p:txBody>
      </p:sp>
      <p:sp>
        <p:nvSpPr>
          <p:cNvPr id="37" name="Google Shape;37;g14e3167a0fd_0_96"/>
          <p:cNvSpPr txBox="1"/>
          <p:nvPr>
            <p:ph idx="1" type="body"/>
          </p:nvPr>
        </p:nvSpPr>
        <p:spPr>
          <a:xfrm>
            <a:off x="471900" y="2558767"/>
            <a:ext cx="8222100" cy="3613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38" name="Google Shape;38;g14e3167a0fd_0_96"/>
          <p:cNvSpPr txBox="1"/>
          <p:nvPr>
            <p:ph idx="12" type="sldNum"/>
          </p:nvPr>
        </p:nvSpPr>
        <p:spPr>
          <a:xfrm>
            <a:off x="8523541" y="6260831"/>
            <a:ext cx="548700" cy="52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g14e3167a0fd_0_102"/>
          <p:cNvSpPr/>
          <p:nvPr/>
        </p:nvSpPr>
        <p:spPr>
          <a:xfrm flipH="1" rot="10800000">
            <a:off x="0" y="2247900"/>
            <a:ext cx="9144000" cy="46101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" name="Google Shape;41;g14e3167a0fd_0_102"/>
          <p:cNvSpPr/>
          <p:nvPr/>
        </p:nvSpPr>
        <p:spPr>
          <a:xfrm>
            <a:off x="0" y="2248000"/>
            <a:ext cx="9144000" cy="1449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" name="Google Shape;42;g14e3167a0fd_0_102"/>
          <p:cNvSpPr txBox="1"/>
          <p:nvPr>
            <p:ph type="title"/>
          </p:nvPr>
        </p:nvSpPr>
        <p:spPr>
          <a:xfrm>
            <a:off x="471900" y="984967"/>
            <a:ext cx="8222100" cy="1023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/>
        </p:txBody>
      </p:sp>
      <p:sp>
        <p:nvSpPr>
          <p:cNvPr id="43" name="Google Shape;43;g14e3167a0fd_0_102"/>
          <p:cNvSpPr txBox="1"/>
          <p:nvPr>
            <p:ph idx="1" type="body"/>
          </p:nvPr>
        </p:nvSpPr>
        <p:spPr>
          <a:xfrm>
            <a:off x="471900" y="2558767"/>
            <a:ext cx="3999900" cy="3613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44" name="Google Shape;44;g14e3167a0fd_0_102"/>
          <p:cNvSpPr txBox="1"/>
          <p:nvPr>
            <p:ph idx="2" type="body"/>
          </p:nvPr>
        </p:nvSpPr>
        <p:spPr>
          <a:xfrm>
            <a:off x="4694250" y="2558767"/>
            <a:ext cx="3999900" cy="3613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45" name="Google Shape;45;g14e3167a0fd_0_102"/>
          <p:cNvSpPr txBox="1"/>
          <p:nvPr>
            <p:ph idx="12" type="sldNum"/>
          </p:nvPr>
        </p:nvSpPr>
        <p:spPr>
          <a:xfrm>
            <a:off x="8523541" y="6260831"/>
            <a:ext cx="548700" cy="52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g14e3167a0fd_0_114"/>
          <p:cNvSpPr txBox="1"/>
          <p:nvPr/>
        </p:nvSpPr>
        <p:spPr>
          <a:xfrm flipH="1" rot="10800000">
            <a:off x="3276600" y="33"/>
            <a:ext cx="58674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" name="Google Shape;48;g14e3167a0fd_0_114"/>
          <p:cNvSpPr/>
          <p:nvPr/>
        </p:nvSpPr>
        <p:spPr>
          <a:xfrm rot="-5400000">
            <a:off x="-98100" y="3374700"/>
            <a:ext cx="6858000" cy="1086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" name="Google Shape;49;g14e3167a0fd_0_114"/>
          <p:cNvSpPr txBox="1"/>
          <p:nvPr>
            <p:ph type="title"/>
          </p:nvPr>
        </p:nvSpPr>
        <p:spPr>
          <a:xfrm>
            <a:off x="226078" y="477067"/>
            <a:ext cx="2808000" cy="12711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50" name="Google Shape;50;g14e3167a0fd_0_114"/>
          <p:cNvSpPr txBox="1"/>
          <p:nvPr>
            <p:ph idx="1" type="body"/>
          </p:nvPr>
        </p:nvSpPr>
        <p:spPr>
          <a:xfrm>
            <a:off x="226075" y="1954400"/>
            <a:ext cx="2808000" cy="4218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●"/>
              <a:defRPr sz="1200">
                <a:solidFill>
                  <a:schemeClr val="lt1"/>
                </a:solidFill>
              </a:defRPr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○"/>
              <a:defRPr sz="1200">
                <a:solidFill>
                  <a:schemeClr val="lt1"/>
                </a:solidFill>
              </a:defRPr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■"/>
              <a:defRPr sz="1200">
                <a:solidFill>
                  <a:schemeClr val="lt1"/>
                </a:solidFill>
              </a:defRPr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●"/>
              <a:defRPr sz="1200">
                <a:solidFill>
                  <a:schemeClr val="lt1"/>
                </a:solidFill>
              </a:defRPr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○"/>
              <a:defRPr sz="1200">
                <a:solidFill>
                  <a:schemeClr val="lt1"/>
                </a:solidFill>
              </a:defRPr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■"/>
              <a:defRPr sz="1200">
                <a:solidFill>
                  <a:schemeClr val="lt1"/>
                </a:solidFill>
              </a:defRPr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●"/>
              <a:defRPr sz="1200">
                <a:solidFill>
                  <a:schemeClr val="lt1"/>
                </a:solidFill>
              </a:defRPr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○"/>
              <a:defRPr sz="1200">
                <a:solidFill>
                  <a:schemeClr val="lt1"/>
                </a:solidFill>
              </a:defRPr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■"/>
              <a:defRPr sz="12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51" name="Google Shape;51;g14e3167a0fd_0_114"/>
          <p:cNvSpPr txBox="1"/>
          <p:nvPr>
            <p:ph idx="12" type="sldNum"/>
          </p:nvPr>
        </p:nvSpPr>
        <p:spPr>
          <a:xfrm>
            <a:off x="8523541" y="6260831"/>
            <a:ext cx="548700" cy="52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g14e3167a0fd_0_120"/>
          <p:cNvSpPr txBox="1"/>
          <p:nvPr>
            <p:ph type="title"/>
          </p:nvPr>
        </p:nvSpPr>
        <p:spPr>
          <a:xfrm>
            <a:off x="490250" y="651000"/>
            <a:ext cx="6227100" cy="5454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/>
        </p:txBody>
      </p:sp>
      <p:sp>
        <p:nvSpPr>
          <p:cNvPr id="54" name="Google Shape;54;g14e3167a0fd_0_120"/>
          <p:cNvSpPr txBox="1"/>
          <p:nvPr>
            <p:ph idx="12" type="sldNum"/>
          </p:nvPr>
        </p:nvSpPr>
        <p:spPr>
          <a:xfrm>
            <a:off x="8523541" y="6260831"/>
            <a:ext cx="548700" cy="52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g14e3167a0fd_0_123"/>
          <p:cNvSpPr/>
          <p:nvPr/>
        </p:nvSpPr>
        <p:spPr>
          <a:xfrm flipH="1">
            <a:off x="0" y="0"/>
            <a:ext cx="4572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" name="Google Shape;57;g14e3167a0fd_0_123"/>
          <p:cNvSpPr/>
          <p:nvPr/>
        </p:nvSpPr>
        <p:spPr>
          <a:xfrm rot="5400000">
            <a:off x="1089325" y="3375050"/>
            <a:ext cx="6857100" cy="1086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" name="Google Shape;58;g14e3167a0fd_0_123"/>
          <p:cNvSpPr txBox="1"/>
          <p:nvPr>
            <p:ph type="title"/>
          </p:nvPr>
        </p:nvSpPr>
        <p:spPr>
          <a:xfrm>
            <a:off x="265500" y="1644233"/>
            <a:ext cx="4045200" cy="19764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59" name="Google Shape;59;g14e3167a0fd_0_123"/>
          <p:cNvSpPr txBox="1"/>
          <p:nvPr>
            <p:ph idx="1" type="subTitle"/>
          </p:nvPr>
        </p:nvSpPr>
        <p:spPr>
          <a:xfrm>
            <a:off x="265500" y="3705956"/>
            <a:ext cx="4045200" cy="1646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60" name="Google Shape;60;g14e3167a0fd_0_123"/>
          <p:cNvSpPr txBox="1"/>
          <p:nvPr>
            <p:ph idx="2" type="body"/>
          </p:nvPr>
        </p:nvSpPr>
        <p:spPr>
          <a:xfrm>
            <a:off x="4939500" y="965600"/>
            <a:ext cx="3837000" cy="4926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indent="-3175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indent="-3175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indent="-3175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indent="-3175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indent="-3175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indent="-3175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indent="-3175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indent="-3175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61" name="Google Shape;61;g14e3167a0fd_0_123"/>
          <p:cNvSpPr txBox="1"/>
          <p:nvPr>
            <p:ph idx="12" type="sldNum"/>
          </p:nvPr>
        </p:nvSpPr>
        <p:spPr>
          <a:xfrm>
            <a:off x="8523541" y="6260831"/>
            <a:ext cx="548700" cy="52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14e3167a0fd_0_130"/>
          <p:cNvSpPr txBox="1"/>
          <p:nvPr/>
        </p:nvSpPr>
        <p:spPr>
          <a:xfrm flipH="1" rot="10800000">
            <a:off x="0" y="-100"/>
            <a:ext cx="9144000" cy="6261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4" name="Google Shape;64;g14e3167a0fd_0_130"/>
          <p:cNvSpPr/>
          <p:nvPr/>
        </p:nvSpPr>
        <p:spPr>
          <a:xfrm flipH="1" rot="10800000">
            <a:off x="0" y="6163733"/>
            <a:ext cx="9144000" cy="987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5" name="Google Shape;65;g14e3167a0fd_0_130"/>
          <p:cNvSpPr txBox="1"/>
          <p:nvPr>
            <p:ph idx="1" type="body"/>
          </p:nvPr>
        </p:nvSpPr>
        <p:spPr>
          <a:xfrm>
            <a:off x="57150" y="6262433"/>
            <a:ext cx="8382000" cy="595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</a:defRPr>
            </a:lvl1pPr>
          </a:lstStyle>
          <a:p/>
        </p:txBody>
      </p:sp>
      <p:sp>
        <p:nvSpPr>
          <p:cNvPr id="66" name="Google Shape;66;g14e3167a0fd_0_130"/>
          <p:cNvSpPr txBox="1"/>
          <p:nvPr>
            <p:ph idx="12" type="sldNum"/>
          </p:nvPr>
        </p:nvSpPr>
        <p:spPr>
          <a:xfrm>
            <a:off x="8523541" y="6260831"/>
            <a:ext cx="548700" cy="52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g14e3167a0fd_0_135"/>
          <p:cNvSpPr txBox="1"/>
          <p:nvPr>
            <p:ph hasCustomPrompt="1" type="title"/>
          </p:nvPr>
        </p:nvSpPr>
        <p:spPr>
          <a:xfrm>
            <a:off x="475500" y="1678033"/>
            <a:ext cx="8222100" cy="26181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69" name="Google Shape;69;g14e3167a0fd_0_135"/>
          <p:cNvSpPr txBox="1"/>
          <p:nvPr>
            <p:ph idx="1" type="body"/>
          </p:nvPr>
        </p:nvSpPr>
        <p:spPr>
          <a:xfrm>
            <a:off x="475500" y="4406167"/>
            <a:ext cx="8222100" cy="1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70" name="Google Shape;70;g14e3167a0fd_0_135"/>
          <p:cNvSpPr txBox="1"/>
          <p:nvPr>
            <p:ph idx="12" type="sldNum"/>
          </p:nvPr>
        </p:nvSpPr>
        <p:spPr>
          <a:xfrm>
            <a:off x="8523541" y="6260831"/>
            <a:ext cx="548700" cy="52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g14e3167a0fd_0_139"/>
          <p:cNvSpPr txBox="1"/>
          <p:nvPr>
            <p:ph idx="12" type="sldNum"/>
          </p:nvPr>
        </p:nvSpPr>
        <p:spPr>
          <a:xfrm>
            <a:off x="8523541" y="6260831"/>
            <a:ext cx="548700" cy="52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theme" Target="../theme/theme2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material">
    <p:bg>
      <p:bgPr>
        <a:solidFill>
          <a:srgbClr val="D9D2E9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g14e3167a0fd_0_83"/>
          <p:cNvSpPr txBox="1"/>
          <p:nvPr>
            <p:ph type="title"/>
          </p:nvPr>
        </p:nvSpPr>
        <p:spPr>
          <a:xfrm>
            <a:off x="471900" y="984967"/>
            <a:ext cx="8222100" cy="1023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b="0" i="0" sz="32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b="0" i="0" sz="32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b="0" i="0" sz="32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b="0" i="0" sz="32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b="0" i="0" sz="32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b="0" i="0" sz="32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b="0" i="0" sz="32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b="0" i="0" sz="32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b="0" i="0" sz="3200" u="none" cap="none" strike="noStrik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/>
        </p:txBody>
      </p:sp>
      <p:sp>
        <p:nvSpPr>
          <p:cNvPr id="11" name="Google Shape;11;g14e3167a0fd_0_83"/>
          <p:cNvSpPr txBox="1"/>
          <p:nvPr>
            <p:ph idx="1" type="body"/>
          </p:nvPr>
        </p:nvSpPr>
        <p:spPr>
          <a:xfrm>
            <a:off x="471900" y="2558767"/>
            <a:ext cx="8222100" cy="3613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Font typeface="Roboto"/>
              <a:buChar char="●"/>
              <a:defRPr b="0" i="0" sz="18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-317500" lvl="1" marL="914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○"/>
              <a:defRPr b="0" i="0" sz="14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-317500" lvl="2" marL="1371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■"/>
              <a:defRPr b="0" i="0" sz="14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-317500" lvl="3" marL="18288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●"/>
              <a:defRPr b="0" i="0" sz="14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-317500" lvl="4" marL="22860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○"/>
              <a:defRPr b="0" i="0" sz="14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-317500" lvl="5" marL="2743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■"/>
              <a:defRPr b="0" i="0" sz="14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-317500" lvl="6" marL="3200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●"/>
              <a:defRPr b="0" i="0" sz="14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-317500" lvl="7" marL="3657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○"/>
              <a:defRPr b="0" i="0" sz="14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-317500" lvl="8" marL="41148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■"/>
              <a:defRPr b="0" i="0" sz="14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/>
        </p:txBody>
      </p:sp>
      <p:sp>
        <p:nvSpPr>
          <p:cNvPr id="12" name="Google Shape;12;g14e3167a0fd_0_83"/>
          <p:cNvSpPr txBox="1"/>
          <p:nvPr>
            <p:ph idx="12" type="sldNum"/>
          </p:nvPr>
        </p:nvSpPr>
        <p:spPr>
          <a:xfrm>
            <a:off x="8523541" y="6260831"/>
            <a:ext cx="548700" cy="52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mc:AlternateContent>
    <mc:Choice Requires="p14">
      <p:transition spd="slow" p14:dur="1000">
        <p:fade thruBlk="1"/>
      </p:transition>
    </mc:Choice>
    <mc:Fallback>
      <p:transition spd="slow">
        <p:fade/>
      </p:transition>
    </mc:Fallback>
  </mc:AlternateConten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4.png"/><Relationship Id="rId4" Type="http://schemas.openxmlformats.org/officeDocument/2006/relationships/image" Target="../media/image6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4.png"/><Relationship Id="rId4" Type="http://schemas.openxmlformats.org/officeDocument/2006/relationships/image" Target="../media/image6.png"/><Relationship Id="rId5" Type="http://schemas.openxmlformats.org/officeDocument/2006/relationships/image" Target="../media/image8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4.png"/><Relationship Id="rId4" Type="http://schemas.openxmlformats.org/officeDocument/2006/relationships/image" Target="../media/image25.png"/><Relationship Id="rId5" Type="http://schemas.openxmlformats.org/officeDocument/2006/relationships/image" Target="../media/image7.png"/><Relationship Id="rId6" Type="http://schemas.openxmlformats.org/officeDocument/2006/relationships/image" Target="../media/image6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9.png"/><Relationship Id="rId4" Type="http://schemas.openxmlformats.org/officeDocument/2006/relationships/image" Target="../media/image1.png"/><Relationship Id="rId5" Type="http://schemas.openxmlformats.org/officeDocument/2006/relationships/image" Target="../media/image11.png"/><Relationship Id="rId6" Type="http://schemas.openxmlformats.org/officeDocument/2006/relationships/image" Target="../media/image6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.png"/><Relationship Id="rId4" Type="http://schemas.openxmlformats.org/officeDocument/2006/relationships/image" Target="../media/image10.png"/><Relationship Id="rId5" Type="http://schemas.openxmlformats.org/officeDocument/2006/relationships/image" Target="../media/image4.png"/><Relationship Id="rId6" Type="http://schemas.openxmlformats.org/officeDocument/2006/relationships/image" Target="../media/image6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5.png"/><Relationship Id="rId4" Type="http://schemas.openxmlformats.org/officeDocument/2006/relationships/image" Target="../media/image18.png"/><Relationship Id="rId5" Type="http://schemas.openxmlformats.org/officeDocument/2006/relationships/image" Target="../media/image6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4.png"/><Relationship Id="rId4" Type="http://schemas.openxmlformats.org/officeDocument/2006/relationships/image" Target="../media/image19.png"/><Relationship Id="rId5" Type="http://schemas.openxmlformats.org/officeDocument/2006/relationships/image" Target="../media/image6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6.png"/><Relationship Id="rId4" Type="http://schemas.openxmlformats.org/officeDocument/2006/relationships/image" Target="../media/image21.png"/><Relationship Id="rId5" Type="http://schemas.openxmlformats.org/officeDocument/2006/relationships/image" Target="../media/image15.png"/><Relationship Id="rId6" Type="http://schemas.openxmlformats.org/officeDocument/2006/relationships/image" Target="../media/image13.png"/><Relationship Id="rId7" Type="http://schemas.openxmlformats.org/officeDocument/2006/relationships/image" Target="../media/image20.png"/><Relationship Id="rId8" Type="http://schemas.openxmlformats.org/officeDocument/2006/relationships/image" Target="../media/image12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6.png"/><Relationship Id="rId4" Type="http://schemas.openxmlformats.org/officeDocument/2006/relationships/image" Target="../media/image29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6.png"/><Relationship Id="rId4" Type="http://schemas.openxmlformats.org/officeDocument/2006/relationships/image" Target="../media/image28.png"/><Relationship Id="rId5" Type="http://schemas.openxmlformats.org/officeDocument/2006/relationships/image" Target="../media/image23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6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4.png"/><Relationship Id="rId4" Type="http://schemas.openxmlformats.org/officeDocument/2006/relationships/image" Target="../media/image6.png"/><Relationship Id="rId5" Type="http://schemas.openxmlformats.org/officeDocument/2006/relationships/image" Target="../media/image26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4.png"/><Relationship Id="rId4" Type="http://schemas.openxmlformats.org/officeDocument/2006/relationships/image" Target="../media/image6.png"/><Relationship Id="rId5" Type="http://schemas.openxmlformats.org/officeDocument/2006/relationships/image" Target="../media/image30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4.png"/><Relationship Id="rId4" Type="http://schemas.openxmlformats.org/officeDocument/2006/relationships/image" Target="../media/image6.png"/><Relationship Id="rId5" Type="http://schemas.openxmlformats.org/officeDocument/2006/relationships/image" Target="../media/image24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22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" name="Google Shape;78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855517" y="5873050"/>
            <a:ext cx="2177408" cy="888150"/>
          </a:xfrm>
          <a:prstGeom prst="rect">
            <a:avLst/>
          </a:prstGeom>
          <a:noFill/>
          <a:ln>
            <a:noFill/>
          </a:ln>
        </p:spPr>
      </p:pic>
      <p:sp>
        <p:nvSpPr>
          <p:cNvPr id="79" name="Google Shape;79;p1"/>
          <p:cNvSpPr txBox="1"/>
          <p:nvPr/>
        </p:nvSpPr>
        <p:spPr>
          <a:xfrm>
            <a:off x="255200" y="1037925"/>
            <a:ext cx="8722200" cy="4035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i="0" lang="en-GB" sz="3200" u="sng" cap="none" strike="noStrike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Aims:</a:t>
            </a:r>
            <a:endParaRPr b="1" i="0" sz="3200" u="sng" cap="none" strike="noStrike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37465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2300"/>
              <a:buFont typeface="Century Gothic"/>
              <a:buChar char="●"/>
            </a:pPr>
            <a:r>
              <a:rPr b="1" lang="en-GB" sz="2300">
                <a:latin typeface="Century Gothic"/>
                <a:ea typeface="Century Gothic"/>
                <a:cs typeface="Century Gothic"/>
                <a:sym typeface="Century Gothic"/>
              </a:rPr>
              <a:t>Understand the Importance of Representations : </a:t>
            </a:r>
            <a:r>
              <a:rPr lang="en-GB" sz="2300">
                <a:latin typeface="Century Gothic"/>
                <a:ea typeface="Century Gothic"/>
                <a:cs typeface="Century Gothic"/>
                <a:sym typeface="Century Gothic"/>
              </a:rPr>
              <a:t>How visual methods help children grasp mathematical concepts.</a:t>
            </a:r>
            <a:endParaRPr sz="23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-3746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300"/>
              <a:buFont typeface="Century Gothic"/>
              <a:buChar char="●"/>
            </a:pPr>
            <a:r>
              <a:rPr b="1" lang="en-GB" sz="2300">
                <a:latin typeface="Century Gothic"/>
                <a:ea typeface="Century Gothic"/>
                <a:cs typeface="Century Gothic"/>
                <a:sym typeface="Century Gothic"/>
              </a:rPr>
              <a:t>Explore Key Maths Strategies for Year 2 &amp; Year 3: </a:t>
            </a:r>
            <a:r>
              <a:rPr lang="en-GB" sz="2300">
                <a:latin typeface="Century Gothic"/>
                <a:ea typeface="Century Gothic"/>
                <a:cs typeface="Century Gothic"/>
                <a:sym typeface="Century Gothic"/>
              </a:rPr>
              <a:t>Place value, Formal methods for addition &amp; subtraction, multiplication &amp; division.</a:t>
            </a:r>
            <a:endParaRPr sz="23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-3746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300"/>
              <a:buFont typeface="Century Gothic"/>
              <a:buChar char="●"/>
            </a:pPr>
            <a:r>
              <a:rPr lang="en-GB" sz="2300"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r>
              <a:rPr b="1" lang="en-GB" sz="2300">
                <a:latin typeface="Century Gothic"/>
                <a:ea typeface="Century Gothic"/>
                <a:cs typeface="Century Gothic"/>
                <a:sym typeface="Century Gothic"/>
              </a:rPr>
              <a:t>Support Learning at Home : </a:t>
            </a:r>
            <a:r>
              <a:rPr lang="en-GB" sz="2300">
                <a:latin typeface="Century Gothic"/>
                <a:ea typeface="Century Gothic"/>
                <a:cs typeface="Century Gothic"/>
                <a:sym typeface="Century Gothic"/>
              </a:rPr>
              <a:t>Simple ways parents can reinforce strategies using everyday objects.</a:t>
            </a:r>
            <a:endParaRPr sz="44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80" name="Google Shape;80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259625" y="0"/>
            <a:ext cx="884400" cy="8883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81" name="Google Shape;81;p1"/>
          <p:cNvSpPr txBox="1"/>
          <p:nvPr>
            <p:ph type="title"/>
          </p:nvPr>
        </p:nvSpPr>
        <p:spPr>
          <a:xfrm>
            <a:off x="98250" y="21800"/>
            <a:ext cx="8826600" cy="803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4800"/>
              <a:buFont typeface="Century Gothic"/>
              <a:buNone/>
            </a:pPr>
            <a:r>
              <a:rPr b="1" lang="en-GB" sz="3200">
                <a:solidFill>
                  <a:srgbClr val="674EA7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Maths strategies &amp; representations </a:t>
            </a:r>
            <a:endParaRPr sz="500">
              <a:solidFill>
                <a:srgbClr val="674EA7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" name="Google Shape;87;g30178605405367ac_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855517" y="5873050"/>
            <a:ext cx="2177408" cy="888150"/>
          </a:xfrm>
          <a:prstGeom prst="rect">
            <a:avLst/>
          </a:prstGeom>
          <a:noFill/>
          <a:ln>
            <a:noFill/>
          </a:ln>
        </p:spPr>
      </p:pic>
      <p:sp>
        <p:nvSpPr>
          <p:cNvPr id="88" name="Google Shape;88;g30178605405367ac_6"/>
          <p:cNvSpPr txBox="1"/>
          <p:nvPr/>
        </p:nvSpPr>
        <p:spPr>
          <a:xfrm>
            <a:off x="6606200" y="1121850"/>
            <a:ext cx="2378700" cy="15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1" i="0" lang="en-GB" sz="3000" u="sng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rPr>
              <a:t>Curriculum Coverage</a:t>
            </a:r>
            <a:endParaRPr b="1" i="0" sz="3000" u="sng" cap="none" strike="noStrike">
              <a:solidFill>
                <a:srgbClr val="000000"/>
              </a:solidFill>
              <a:latin typeface="Tahoma"/>
              <a:ea typeface="Tahoma"/>
              <a:cs typeface="Tahoma"/>
              <a:sym typeface="Tahoma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t/>
            </a:r>
            <a:endParaRPr b="0" i="1" sz="3000" u="none" cap="none" strike="noStrike">
              <a:solidFill>
                <a:srgbClr val="000000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pic>
        <p:nvPicPr>
          <p:cNvPr id="89" name="Google Shape;89;g30178605405367ac_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259625" y="0"/>
            <a:ext cx="884400" cy="888300"/>
          </a:xfrm>
          <a:prstGeom prst="ellipse">
            <a:avLst/>
          </a:prstGeom>
          <a:noFill/>
          <a:ln>
            <a:noFill/>
          </a:ln>
        </p:spPr>
      </p:pic>
      <p:pic>
        <p:nvPicPr>
          <p:cNvPr id="90" name="Google Shape;90;g30178605405367ac_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02775" y="971150"/>
            <a:ext cx="5716576" cy="5716576"/>
          </a:xfrm>
          <a:prstGeom prst="rect">
            <a:avLst/>
          </a:prstGeom>
          <a:noFill/>
          <a:ln>
            <a:noFill/>
          </a:ln>
        </p:spPr>
      </p:pic>
      <p:sp>
        <p:nvSpPr>
          <p:cNvPr id="91" name="Google Shape;91;g30178605405367ac_6"/>
          <p:cNvSpPr txBox="1"/>
          <p:nvPr/>
        </p:nvSpPr>
        <p:spPr>
          <a:xfrm>
            <a:off x="6066700" y="3081300"/>
            <a:ext cx="3105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chemeClr val="dk2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Included</a:t>
            </a:r>
            <a:r>
              <a:rPr b="1" lang="en-GB" sz="1800">
                <a:solidFill>
                  <a:schemeClr val="dk2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in the handout </a:t>
            </a:r>
            <a:endParaRPr b="1" sz="1800">
              <a:solidFill>
                <a:schemeClr val="dk2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92" name="Google Shape;92;g30178605405367ac_6"/>
          <p:cNvSpPr txBox="1"/>
          <p:nvPr>
            <p:ph type="title"/>
          </p:nvPr>
        </p:nvSpPr>
        <p:spPr>
          <a:xfrm>
            <a:off x="98250" y="21800"/>
            <a:ext cx="8826600" cy="803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4800"/>
              <a:buFont typeface="Century Gothic"/>
              <a:buNone/>
            </a:pPr>
            <a:r>
              <a:rPr b="1" lang="en-GB" sz="3200">
                <a:solidFill>
                  <a:srgbClr val="674EA7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Maths strategies &amp; representations </a:t>
            </a:r>
            <a:endParaRPr sz="500">
              <a:solidFill>
                <a:srgbClr val="674EA7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" name="Google Shape;98;g30178605405367ac_8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858867" y="5969850"/>
            <a:ext cx="2177408" cy="888150"/>
          </a:xfrm>
          <a:prstGeom prst="rect">
            <a:avLst/>
          </a:prstGeom>
          <a:noFill/>
          <a:ln>
            <a:noFill/>
          </a:ln>
        </p:spPr>
      </p:pic>
      <p:sp>
        <p:nvSpPr>
          <p:cNvPr id="99" name="Google Shape;99;g30178605405367ac_80"/>
          <p:cNvSpPr txBox="1"/>
          <p:nvPr/>
        </p:nvSpPr>
        <p:spPr>
          <a:xfrm>
            <a:off x="202775" y="1037925"/>
            <a:ext cx="8722200" cy="631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1" lang="en-GB" sz="2900" u="sng">
                <a:latin typeface="Century Gothic"/>
                <a:ea typeface="Century Gothic"/>
                <a:cs typeface="Century Gothic"/>
                <a:sym typeface="Century Gothic"/>
              </a:rPr>
              <a:t>Place value </a:t>
            </a:r>
            <a:endParaRPr i="0" sz="3000" u="none" cap="none" strike="noStrik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00" name="Google Shape;100;g30178605405367ac_80"/>
          <p:cNvSpPr txBox="1"/>
          <p:nvPr/>
        </p:nvSpPr>
        <p:spPr>
          <a:xfrm>
            <a:off x="210900" y="1639563"/>
            <a:ext cx="8722200" cy="1800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100">
                <a:latin typeface="Century Gothic"/>
                <a:ea typeface="Century Gothic"/>
                <a:cs typeface="Century Gothic"/>
                <a:sym typeface="Century Gothic"/>
              </a:rPr>
              <a:t>Understanding place value is crucial for all maths concepts. It helps children break numbers into </a:t>
            </a:r>
            <a:r>
              <a:rPr b="1" lang="en-GB" sz="2100">
                <a:latin typeface="Century Gothic"/>
                <a:ea typeface="Century Gothic"/>
                <a:cs typeface="Century Gothic"/>
                <a:sym typeface="Century Gothic"/>
              </a:rPr>
              <a:t>tens and ones</a:t>
            </a:r>
            <a:r>
              <a:rPr lang="en-GB" sz="2100">
                <a:latin typeface="Century Gothic"/>
                <a:ea typeface="Century Gothic"/>
                <a:cs typeface="Century Gothic"/>
                <a:sym typeface="Century Gothic"/>
              </a:rPr>
              <a:t> to make calculations easier.</a:t>
            </a:r>
            <a:endParaRPr sz="2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100">
                <a:latin typeface="Century Gothic"/>
                <a:ea typeface="Century Gothic"/>
                <a:cs typeface="Century Gothic"/>
                <a:sym typeface="Century Gothic"/>
              </a:rPr>
              <a:t>In Year 2 and Year 3, we use practical tools like </a:t>
            </a:r>
            <a:r>
              <a:rPr b="1" lang="en-GB" sz="2100">
                <a:latin typeface="Century Gothic"/>
                <a:ea typeface="Century Gothic"/>
                <a:cs typeface="Century Gothic"/>
                <a:sym typeface="Century Gothic"/>
              </a:rPr>
              <a:t>Base 10 blocks, place value charts, and counters</a:t>
            </a:r>
            <a:r>
              <a:rPr lang="en-GB" sz="2100">
                <a:latin typeface="Century Gothic"/>
                <a:ea typeface="Century Gothic"/>
                <a:cs typeface="Century Gothic"/>
                <a:sym typeface="Century Gothic"/>
              </a:rPr>
              <a:t> to reinforce this concept.</a:t>
            </a:r>
            <a:endParaRPr sz="21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01" name="Google Shape;101;g30178605405367ac_80"/>
          <p:cNvSpPr txBox="1"/>
          <p:nvPr/>
        </p:nvSpPr>
        <p:spPr>
          <a:xfrm>
            <a:off x="202750" y="3601563"/>
            <a:ext cx="3000000" cy="831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Century Gothic"/>
                <a:ea typeface="Century Gothic"/>
                <a:cs typeface="Century Gothic"/>
                <a:sym typeface="Century Gothic"/>
              </a:rPr>
              <a:t>The Number 45, here we are using base 10 to represent the number. </a:t>
            </a:r>
            <a:endParaRPr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02" name="Google Shape;102;g30178605405367ac_80"/>
          <p:cNvSpPr txBox="1"/>
          <p:nvPr/>
        </p:nvSpPr>
        <p:spPr>
          <a:xfrm>
            <a:off x="279275" y="4459700"/>
            <a:ext cx="3837900" cy="141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latin typeface="Century Gothic"/>
                <a:ea typeface="Century Gothic"/>
                <a:cs typeface="Century Gothic"/>
                <a:sym typeface="Century Gothic"/>
              </a:rPr>
              <a:t>We can see </a:t>
            </a:r>
            <a:r>
              <a:rPr lang="en-GB" sz="1600">
                <a:latin typeface="Century Gothic"/>
                <a:ea typeface="Century Gothic"/>
                <a:cs typeface="Century Gothic"/>
                <a:sym typeface="Century Gothic"/>
              </a:rPr>
              <a:t>45 is made up of </a:t>
            </a:r>
            <a:r>
              <a:rPr b="1" lang="en-GB" sz="1600">
                <a:latin typeface="Century Gothic"/>
                <a:ea typeface="Century Gothic"/>
                <a:cs typeface="Century Gothic"/>
                <a:sym typeface="Century Gothic"/>
              </a:rPr>
              <a:t>4 tens (40) and 5 ones (5).</a:t>
            </a:r>
            <a:r>
              <a:rPr lang="en-GB" sz="1600">
                <a:latin typeface="Century Gothic"/>
                <a:ea typeface="Century Gothic"/>
                <a:cs typeface="Century Gothic"/>
                <a:sym typeface="Century Gothic"/>
              </a:rPr>
              <a:t> This understanding helps children when adding, subtracting, and working with larger numbers</a:t>
            </a:r>
            <a:endParaRPr sz="19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103" name="Google Shape;103;g30178605405367ac_8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572000" y="3847150"/>
            <a:ext cx="1242675" cy="2209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" name="Google Shape;104;g30178605405367ac_8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995725" y="3847150"/>
            <a:ext cx="1242675" cy="2209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5" name="Google Shape;105;g30178605405367ac_8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419450" y="4178325"/>
            <a:ext cx="1616822" cy="87545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06" name="Google Shape;106;g30178605405367ac_80"/>
          <p:cNvCxnSpPr/>
          <p:nvPr/>
        </p:nvCxnSpPr>
        <p:spPr>
          <a:xfrm>
            <a:off x="7310313" y="3498450"/>
            <a:ext cx="37200" cy="24714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07" name="Google Shape;107;g30178605405367ac_80"/>
          <p:cNvCxnSpPr/>
          <p:nvPr/>
        </p:nvCxnSpPr>
        <p:spPr>
          <a:xfrm rot="10800000">
            <a:off x="4117163" y="3764700"/>
            <a:ext cx="4999800" cy="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108" name="Google Shape;108;g30178605405367ac_80"/>
          <p:cNvSpPr txBox="1"/>
          <p:nvPr/>
        </p:nvSpPr>
        <p:spPr>
          <a:xfrm>
            <a:off x="5035575" y="3303000"/>
            <a:ext cx="11751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rPr>
              <a:t>Tens </a:t>
            </a:r>
            <a:endParaRPr sz="1800">
              <a:solidFill>
                <a:schemeClr val="lt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09" name="Google Shape;109;g30178605405367ac_80"/>
          <p:cNvSpPr txBox="1"/>
          <p:nvPr/>
        </p:nvSpPr>
        <p:spPr>
          <a:xfrm>
            <a:off x="7749875" y="3303000"/>
            <a:ext cx="11751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rPr>
              <a:t>Ones </a:t>
            </a:r>
            <a:endParaRPr sz="1800">
              <a:solidFill>
                <a:schemeClr val="lt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10" name="Google Shape;110;g30178605405367ac_80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8259625" y="0"/>
            <a:ext cx="884400" cy="8883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11" name="Google Shape;111;g30178605405367ac_80"/>
          <p:cNvSpPr txBox="1"/>
          <p:nvPr>
            <p:ph type="title"/>
          </p:nvPr>
        </p:nvSpPr>
        <p:spPr>
          <a:xfrm>
            <a:off x="98250" y="98000"/>
            <a:ext cx="7554000" cy="803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4800"/>
              <a:buFont typeface="Century Gothic"/>
              <a:buNone/>
            </a:pPr>
            <a:r>
              <a:rPr b="1" lang="en-GB" sz="3200">
                <a:solidFill>
                  <a:srgbClr val="674EA7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Maths strategies &amp; representations </a:t>
            </a:r>
            <a:endParaRPr sz="500">
              <a:solidFill>
                <a:srgbClr val="674EA7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g33c404dc8aa_0_58"/>
          <p:cNvSpPr txBox="1"/>
          <p:nvPr/>
        </p:nvSpPr>
        <p:spPr>
          <a:xfrm>
            <a:off x="202775" y="1037925"/>
            <a:ext cx="2494800" cy="631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1" lang="en-GB" sz="2900" u="sng">
                <a:latin typeface="Montserrat"/>
                <a:ea typeface="Montserrat"/>
                <a:cs typeface="Montserrat"/>
                <a:sym typeface="Montserrat"/>
              </a:rPr>
              <a:t>Place value </a:t>
            </a:r>
            <a:endParaRPr b="0" i="0" sz="3000" u="none" cap="none" strike="noStrike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18" name="Google Shape;118;g33c404dc8aa_0_5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02775" y="1766825"/>
            <a:ext cx="5715000" cy="2247900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119" name="Google Shape;119;g33c404dc8aa_0_58"/>
          <p:cNvSpPr txBox="1"/>
          <p:nvPr/>
        </p:nvSpPr>
        <p:spPr>
          <a:xfrm>
            <a:off x="6017650" y="1942738"/>
            <a:ext cx="3000000" cy="111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200"/>
              </a:spcAft>
              <a:buNone/>
            </a:pPr>
            <a:r>
              <a:rPr b="1" lang="en-GB" sz="1600">
                <a:latin typeface="Century Gothic"/>
                <a:ea typeface="Century Gothic"/>
                <a:cs typeface="Century Gothic"/>
                <a:sym typeface="Century Gothic"/>
              </a:rPr>
              <a:t>Place Value Chart-</a:t>
            </a:r>
            <a:r>
              <a:rPr lang="en-GB" sz="1600">
                <a:latin typeface="Century Gothic"/>
                <a:ea typeface="Century Gothic"/>
                <a:cs typeface="Century Gothic"/>
                <a:sym typeface="Century Gothic"/>
              </a:rPr>
              <a:t> Organises numbers clearly to show their value.</a:t>
            </a:r>
            <a:endParaRPr sz="16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20" name="Google Shape;120;g33c404dc8aa_0_58"/>
          <p:cNvSpPr txBox="1"/>
          <p:nvPr/>
        </p:nvSpPr>
        <p:spPr>
          <a:xfrm>
            <a:off x="98250" y="4881250"/>
            <a:ext cx="2898000" cy="1169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600">
                <a:latin typeface="Century Gothic"/>
                <a:ea typeface="Century Gothic"/>
                <a:cs typeface="Century Gothic"/>
                <a:sym typeface="Century Gothic"/>
              </a:rPr>
              <a:t>Counters (Part-Whole Model)- </a:t>
            </a:r>
            <a:r>
              <a:rPr lang="en-GB" sz="1600">
                <a:latin typeface="Century Gothic"/>
                <a:ea typeface="Century Gothic"/>
                <a:cs typeface="Century Gothic"/>
                <a:sym typeface="Century Gothic"/>
              </a:rPr>
              <a:t>Builds number sense and prepares for addition/subtraction.</a:t>
            </a:r>
            <a:endParaRPr sz="16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121" name="Google Shape;121;g33c404dc8aa_0_5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96250" y="4881251"/>
            <a:ext cx="1876825" cy="1776350"/>
          </a:xfrm>
          <a:prstGeom prst="rect">
            <a:avLst/>
          </a:prstGeom>
          <a:noFill/>
          <a:ln>
            <a:noFill/>
          </a:ln>
        </p:spPr>
      </p:pic>
      <p:sp>
        <p:nvSpPr>
          <p:cNvPr id="122" name="Google Shape;122;g33c404dc8aa_0_58"/>
          <p:cNvSpPr txBox="1"/>
          <p:nvPr/>
        </p:nvSpPr>
        <p:spPr>
          <a:xfrm>
            <a:off x="5924850" y="4112425"/>
            <a:ext cx="3000000" cy="1280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200"/>
              </a:spcAft>
              <a:buNone/>
            </a:pPr>
            <a:r>
              <a:rPr b="1" lang="en-GB" sz="1600">
                <a:latin typeface="Century Gothic"/>
                <a:ea typeface="Century Gothic"/>
                <a:cs typeface="Century Gothic"/>
                <a:sym typeface="Century Gothic"/>
              </a:rPr>
              <a:t>Number Line Representation- </a:t>
            </a:r>
            <a:r>
              <a:rPr lang="en-GB" sz="1600">
                <a:latin typeface="Century Gothic"/>
                <a:ea typeface="Century Gothic"/>
                <a:cs typeface="Century Gothic"/>
                <a:sym typeface="Century Gothic"/>
              </a:rPr>
              <a:t>Helps children count forwards/backwards easily.</a:t>
            </a:r>
            <a:endParaRPr sz="16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123" name="Google Shape;123;g33c404dc8aa_0_5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924837" y="5497000"/>
            <a:ext cx="2897875" cy="1037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Google Shape;124;g33c404dc8aa_0_58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8259625" y="0"/>
            <a:ext cx="884400" cy="888300"/>
          </a:xfrm>
          <a:prstGeom prst="ellipse">
            <a:avLst/>
          </a:prstGeom>
          <a:noFill/>
          <a:ln>
            <a:noFill/>
          </a:ln>
        </p:spPr>
      </p:pic>
      <p:pic>
        <p:nvPicPr>
          <p:cNvPr id="125" name="Google Shape;125;g33c404dc8aa_0_58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8259625" y="0"/>
            <a:ext cx="884400" cy="8883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26" name="Google Shape;126;g33c404dc8aa_0_58"/>
          <p:cNvSpPr txBox="1"/>
          <p:nvPr>
            <p:ph type="title"/>
          </p:nvPr>
        </p:nvSpPr>
        <p:spPr>
          <a:xfrm>
            <a:off x="98250" y="98000"/>
            <a:ext cx="7554000" cy="803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4800"/>
              <a:buFont typeface="Century Gothic"/>
              <a:buNone/>
            </a:pPr>
            <a:r>
              <a:rPr b="1" lang="en-GB" sz="3200">
                <a:solidFill>
                  <a:srgbClr val="674EA7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Maths strategies &amp; representations </a:t>
            </a:r>
            <a:endParaRPr sz="500">
              <a:solidFill>
                <a:srgbClr val="674EA7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g33c404dc8aa_1_25"/>
          <p:cNvSpPr txBox="1"/>
          <p:nvPr/>
        </p:nvSpPr>
        <p:spPr>
          <a:xfrm>
            <a:off x="210900" y="1052363"/>
            <a:ext cx="8722200" cy="631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100"/>
              <a:buFont typeface="Arial"/>
              <a:buNone/>
            </a:pPr>
            <a:r>
              <a:rPr b="1" lang="en-GB" sz="2900" u="sng">
                <a:latin typeface="Montserrat"/>
                <a:ea typeface="Montserrat"/>
                <a:cs typeface="Montserrat"/>
                <a:sym typeface="Montserrat"/>
              </a:rPr>
              <a:t>Year 2 adding + subtracting </a:t>
            </a:r>
            <a:endParaRPr b="0" i="0" sz="3000" u="none" cap="none" strike="noStrike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33" name="Google Shape;133;g33c404dc8aa_1_25"/>
          <p:cNvSpPr txBox="1"/>
          <p:nvPr/>
        </p:nvSpPr>
        <p:spPr>
          <a:xfrm>
            <a:off x="201702" y="2892925"/>
            <a:ext cx="3117300" cy="1212000"/>
          </a:xfrm>
          <a:prstGeom prst="rect">
            <a:avLst/>
          </a:prstGeom>
          <a:noFill/>
          <a:ln cap="flat" cmpd="sng" w="9525">
            <a:solidFill>
              <a:srgbClr val="F9F9F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-GB" sz="1500">
                <a:latin typeface="Century Gothic"/>
                <a:ea typeface="Century Gothic"/>
                <a:cs typeface="Century Gothic"/>
                <a:sym typeface="Century Gothic"/>
              </a:rPr>
              <a:t>Concrete (Using objects)- Children begin by using physical objects to represent numbers and calculations.</a:t>
            </a:r>
            <a:endParaRPr sz="15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34" name="Google Shape;134;g33c404dc8aa_1_25"/>
          <p:cNvSpPr txBox="1"/>
          <p:nvPr/>
        </p:nvSpPr>
        <p:spPr>
          <a:xfrm>
            <a:off x="259775" y="4169800"/>
            <a:ext cx="3309000" cy="1339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latin typeface="Century Gothic"/>
                <a:ea typeface="Century Gothic"/>
                <a:cs typeface="Century Gothic"/>
                <a:sym typeface="Century Gothic"/>
              </a:rPr>
              <a:t>Pictorial (Drawing Representations)- Once children understand using objects, they move on to drawing pictures to represent calculations.</a:t>
            </a:r>
            <a:endParaRPr sz="15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35" name="Google Shape;135;g33c404dc8aa_1_25"/>
          <p:cNvSpPr txBox="1"/>
          <p:nvPr/>
        </p:nvSpPr>
        <p:spPr>
          <a:xfrm>
            <a:off x="177891" y="5584025"/>
            <a:ext cx="3447300" cy="1108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latin typeface="Century Gothic"/>
                <a:ea typeface="Century Gothic"/>
                <a:cs typeface="Century Gothic"/>
                <a:sym typeface="Century Gothic"/>
              </a:rPr>
              <a:t>Abstract (Using Numbers Only)- </a:t>
            </a:r>
            <a:r>
              <a:rPr lang="en-GB" sz="1500">
                <a:latin typeface="Century Gothic"/>
                <a:ea typeface="Century Gothic"/>
                <a:cs typeface="Century Gothic"/>
                <a:sym typeface="Century Gothic"/>
              </a:rPr>
              <a:t>Once children are confident, they move to working with just numbers and symbols.</a:t>
            </a:r>
            <a:endParaRPr sz="15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36" name="Google Shape;136;g33c404dc8aa_1_25"/>
          <p:cNvSpPr txBox="1"/>
          <p:nvPr/>
        </p:nvSpPr>
        <p:spPr>
          <a:xfrm>
            <a:off x="-26862" y="2873413"/>
            <a:ext cx="378000" cy="415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latin typeface="Century Gothic"/>
                <a:ea typeface="Century Gothic"/>
                <a:cs typeface="Century Gothic"/>
                <a:sym typeface="Century Gothic"/>
              </a:rPr>
              <a:t>1- </a:t>
            </a:r>
            <a:endParaRPr sz="15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37" name="Google Shape;137;g33c404dc8aa_1_25"/>
          <p:cNvSpPr txBox="1"/>
          <p:nvPr/>
        </p:nvSpPr>
        <p:spPr>
          <a:xfrm>
            <a:off x="2" y="4141925"/>
            <a:ext cx="422100" cy="415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latin typeface="Century Gothic"/>
                <a:ea typeface="Century Gothic"/>
                <a:cs typeface="Century Gothic"/>
                <a:sym typeface="Century Gothic"/>
              </a:rPr>
              <a:t>2</a:t>
            </a:r>
            <a:r>
              <a:rPr lang="en-GB" sz="1500">
                <a:latin typeface="Century Gothic"/>
                <a:ea typeface="Century Gothic"/>
                <a:cs typeface="Century Gothic"/>
                <a:sym typeface="Century Gothic"/>
              </a:rPr>
              <a:t>- </a:t>
            </a:r>
            <a:endParaRPr sz="15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38" name="Google Shape;138;g33c404dc8aa_1_25"/>
          <p:cNvSpPr txBox="1"/>
          <p:nvPr/>
        </p:nvSpPr>
        <p:spPr>
          <a:xfrm>
            <a:off x="-44348" y="5591125"/>
            <a:ext cx="422100" cy="415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latin typeface="Century Gothic"/>
                <a:ea typeface="Century Gothic"/>
                <a:cs typeface="Century Gothic"/>
                <a:sym typeface="Century Gothic"/>
              </a:rPr>
              <a:t>3</a:t>
            </a:r>
            <a:r>
              <a:rPr lang="en-GB" sz="1500">
                <a:latin typeface="Century Gothic"/>
                <a:ea typeface="Century Gothic"/>
                <a:cs typeface="Century Gothic"/>
                <a:sym typeface="Century Gothic"/>
              </a:rPr>
              <a:t>- </a:t>
            </a:r>
            <a:endParaRPr sz="15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139" name="Google Shape;139;g33c404dc8aa_1_25"/>
          <p:cNvPicPr preferRelativeResize="0"/>
          <p:nvPr/>
        </p:nvPicPr>
        <p:blipFill rotWithShape="1">
          <a:blip r:embed="rId3">
            <a:alphaModFix/>
          </a:blip>
          <a:srcRect b="0" l="0" r="35934" t="0"/>
          <a:stretch/>
        </p:blipFill>
        <p:spPr>
          <a:xfrm>
            <a:off x="3652074" y="4742449"/>
            <a:ext cx="1839860" cy="1603125"/>
          </a:xfrm>
          <a:prstGeom prst="rect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40" name="Google Shape;140;g33c404dc8aa_1_25"/>
          <p:cNvPicPr preferRelativeResize="0"/>
          <p:nvPr/>
        </p:nvPicPr>
        <p:blipFill rotWithShape="1">
          <a:blip r:embed="rId3">
            <a:alphaModFix/>
          </a:blip>
          <a:srcRect b="0" l="63984" r="0" t="13569"/>
          <a:stretch/>
        </p:blipFill>
        <p:spPr>
          <a:xfrm>
            <a:off x="5575375" y="5155812"/>
            <a:ext cx="1196675" cy="16031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41" name="Google Shape;141;g33c404dc8aa_1_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625204" y="2785687"/>
            <a:ext cx="2833972" cy="17814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42" name="Google Shape;142;g33c404dc8aa_1_25"/>
          <p:cNvPicPr preferRelativeResize="0"/>
          <p:nvPr/>
        </p:nvPicPr>
        <p:blipFill rotWithShape="1">
          <a:blip r:embed="rId5">
            <a:alphaModFix/>
          </a:blip>
          <a:srcRect b="21909" l="72081" r="19262" t="13611"/>
          <a:stretch/>
        </p:blipFill>
        <p:spPr>
          <a:xfrm rot="-27">
            <a:off x="4020816" y="3416162"/>
            <a:ext cx="224649" cy="734762"/>
          </a:xfrm>
          <a:prstGeom prst="rect">
            <a:avLst/>
          </a:prstGeom>
          <a:noFill/>
          <a:ln>
            <a:noFill/>
          </a:ln>
        </p:spPr>
      </p:pic>
      <p:pic>
        <p:nvPicPr>
          <p:cNvPr id="143" name="Google Shape;143;g33c404dc8aa_1_25"/>
          <p:cNvPicPr preferRelativeResize="0"/>
          <p:nvPr/>
        </p:nvPicPr>
        <p:blipFill rotWithShape="1">
          <a:blip r:embed="rId5">
            <a:alphaModFix/>
          </a:blip>
          <a:srcRect b="21909" l="72081" r="19262" t="13611"/>
          <a:stretch/>
        </p:blipFill>
        <p:spPr>
          <a:xfrm rot="-27">
            <a:off x="4288621" y="3416162"/>
            <a:ext cx="224649" cy="734762"/>
          </a:xfrm>
          <a:prstGeom prst="rect">
            <a:avLst/>
          </a:prstGeom>
          <a:noFill/>
          <a:ln>
            <a:noFill/>
          </a:ln>
        </p:spPr>
      </p:pic>
      <p:pic>
        <p:nvPicPr>
          <p:cNvPr id="144" name="Google Shape;144;g33c404dc8aa_1_25"/>
          <p:cNvPicPr preferRelativeResize="0"/>
          <p:nvPr/>
        </p:nvPicPr>
        <p:blipFill rotWithShape="1">
          <a:blip r:embed="rId5">
            <a:alphaModFix/>
          </a:blip>
          <a:srcRect b="21909" l="72081" r="19262" t="13611"/>
          <a:stretch/>
        </p:blipFill>
        <p:spPr>
          <a:xfrm rot="-27">
            <a:off x="4534844" y="3416162"/>
            <a:ext cx="224649" cy="734762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" name="Google Shape;145;g33c404dc8aa_1_25"/>
          <p:cNvPicPr preferRelativeResize="0"/>
          <p:nvPr/>
        </p:nvPicPr>
        <p:blipFill rotWithShape="1">
          <a:blip r:embed="rId5">
            <a:alphaModFix/>
          </a:blip>
          <a:srcRect b="21909" l="72081" r="19262" t="13611"/>
          <a:stretch/>
        </p:blipFill>
        <p:spPr>
          <a:xfrm rot="-27">
            <a:off x="4759498" y="3416162"/>
            <a:ext cx="224649" cy="734762"/>
          </a:xfrm>
          <a:prstGeom prst="rect">
            <a:avLst/>
          </a:prstGeom>
          <a:noFill/>
          <a:ln>
            <a:noFill/>
          </a:ln>
        </p:spPr>
      </p:pic>
      <p:pic>
        <p:nvPicPr>
          <p:cNvPr id="146" name="Google Shape;146;g33c404dc8aa_1_25"/>
          <p:cNvPicPr preferRelativeResize="0"/>
          <p:nvPr/>
        </p:nvPicPr>
        <p:blipFill rotWithShape="1">
          <a:blip r:embed="rId5">
            <a:alphaModFix/>
          </a:blip>
          <a:srcRect b="21909" l="83667" r="10371" t="62292"/>
          <a:stretch/>
        </p:blipFill>
        <p:spPr>
          <a:xfrm>
            <a:off x="5172070" y="3416161"/>
            <a:ext cx="285616" cy="307927"/>
          </a:xfrm>
          <a:prstGeom prst="rect">
            <a:avLst/>
          </a:prstGeom>
          <a:noFill/>
          <a:ln>
            <a:noFill/>
          </a:ln>
        </p:spPr>
      </p:pic>
      <p:pic>
        <p:nvPicPr>
          <p:cNvPr id="147" name="Google Shape;147;g33c404dc8aa_1_25"/>
          <p:cNvPicPr preferRelativeResize="0"/>
          <p:nvPr/>
        </p:nvPicPr>
        <p:blipFill rotWithShape="1">
          <a:blip r:embed="rId5">
            <a:alphaModFix/>
          </a:blip>
          <a:srcRect b="21909" l="83667" r="10371" t="62292"/>
          <a:stretch/>
        </p:blipFill>
        <p:spPr>
          <a:xfrm>
            <a:off x="5447473" y="3426264"/>
            <a:ext cx="285616" cy="307927"/>
          </a:xfrm>
          <a:prstGeom prst="rect">
            <a:avLst/>
          </a:prstGeom>
          <a:noFill/>
          <a:ln>
            <a:noFill/>
          </a:ln>
        </p:spPr>
      </p:pic>
      <p:pic>
        <p:nvPicPr>
          <p:cNvPr id="148" name="Google Shape;148;g33c404dc8aa_1_25"/>
          <p:cNvPicPr preferRelativeResize="0"/>
          <p:nvPr/>
        </p:nvPicPr>
        <p:blipFill rotWithShape="1">
          <a:blip r:embed="rId5">
            <a:alphaModFix/>
          </a:blip>
          <a:srcRect b="21909" l="83667" r="10371" t="62292"/>
          <a:stretch/>
        </p:blipFill>
        <p:spPr>
          <a:xfrm>
            <a:off x="5213227" y="3650614"/>
            <a:ext cx="285616" cy="307927"/>
          </a:xfrm>
          <a:prstGeom prst="rect">
            <a:avLst/>
          </a:prstGeom>
          <a:noFill/>
          <a:ln>
            <a:noFill/>
          </a:ln>
        </p:spPr>
      </p:pic>
      <p:pic>
        <p:nvPicPr>
          <p:cNvPr id="149" name="Google Shape;149;g33c404dc8aa_1_25"/>
          <p:cNvPicPr preferRelativeResize="0"/>
          <p:nvPr/>
        </p:nvPicPr>
        <p:blipFill rotWithShape="1">
          <a:blip r:embed="rId5">
            <a:alphaModFix/>
          </a:blip>
          <a:srcRect b="21909" l="83667" r="10371" t="62292"/>
          <a:stretch/>
        </p:blipFill>
        <p:spPr>
          <a:xfrm>
            <a:off x="5504382" y="3650614"/>
            <a:ext cx="285616" cy="307927"/>
          </a:xfrm>
          <a:prstGeom prst="rect">
            <a:avLst/>
          </a:prstGeom>
          <a:noFill/>
          <a:ln>
            <a:noFill/>
          </a:ln>
        </p:spPr>
      </p:pic>
      <p:pic>
        <p:nvPicPr>
          <p:cNvPr id="150" name="Google Shape;150;g33c404dc8aa_1_25"/>
          <p:cNvPicPr preferRelativeResize="0"/>
          <p:nvPr/>
        </p:nvPicPr>
        <p:blipFill rotWithShape="1">
          <a:blip r:embed="rId5">
            <a:alphaModFix/>
          </a:blip>
          <a:srcRect b="21909" l="83667" r="10371" t="62292"/>
          <a:stretch/>
        </p:blipFill>
        <p:spPr>
          <a:xfrm>
            <a:off x="5733078" y="3416161"/>
            <a:ext cx="285616" cy="307927"/>
          </a:xfrm>
          <a:prstGeom prst="rect">
            <a:avLst/>
          </a:prstGeom>
          <a:noFill/>
          <a:ln>
            <a:noFill/>
          </a:ln>
        </p:spPr>
      </p:pic>
      <p:pic>
        <p:nvPicPr>
          <p:cNvPr id="151" name="Google Shape;151;g33c404dc8aa_1_25"/>
          <p:cNvPicPr preferRelativeResize="0"/>
          <p:nvPr/>
        </p:nvPicPr>
        <p:blipFill rotWithShape="1">
          <a:blip r:embed="rId5">
            <a:alphaModFix/>
          </a:blip>
          <a:srcRect b="21909" l="83667" r="10371" t="62292"/>
          <a:stretch/>
        </p:blipFill>
        <p:spPr>
          <a:xfrm>
            <a:off x="5698621" y="3848040"/>
            <a:ext cx="285616" cy="307927"/>
          </a:xfrm>
          <a:prstGeom prst="rect">
            <a:avLst/>
          </a:prstGeom>
          <a:noFill/>
          <a:ln>
            <a:noFill/>
          </a:ln>
        </p:spPr>
      </p:pic>
      <p:pic>
        <p:nvPicPr>
          <p:cNvPr id="152" name="Google Shape;152;g33c404dc8aa_1_25"/>
          <p:cNvPicPr preferRelativeResize="0"/>
          <p:nvPr/>
        </p:nvPicPr>
        <p:blipFill rotWithShape="1">
          <a:blip r:embed="rId5">
            <a:alphaModFix/>
          </a:blip>
          <a:srcRect b="21909" l="83667" r="10371" t="62292"/>
          <a:stretch/>
        </p:blipFill>
        <p:spPr>
          <a:xfrm>
            <a:off x="5339448" y="3910194"/>
            <a:ext cx="285616" cy="307927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g33c404dc8aa_1_25"/>
          <p:cNvSpPr txBox="1"/>
          <p:nvPr/>
        </p:nvSpPr>
        <p:spPr>
          <a:xfrm>
            <a:off x="98250" y="1761700"/>
            <a:ext cx="6350400" cy="9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-GB" sz="1500">
                <a:latin typeface="Century Gothic"/>
                <a:ea typeface="Century Gothic"/>
                <a:cs typeface="Century Gothic"/>
                <a:sym typeface="Century Gothic"/>
              </a:rPr>
              <a:t>To deepen understanding, at Walton oak we use the </a:t>
            </a:r>
            <a:r>
              <a:rPr b="1" lang="en-GB" sz="1500">
                <a:latin typeface="Century Gothic"/>
                <a:ea typeface="Century Gothic"/>
                <a:cs typeface="Century Gothic"/>
                <a:sym typeface="Century Gothic"/>
              </a:rPr>
              <a:t>CPA approach</a:t>
            </a:r>
            <a:r>
              <a:rPr lang="en-GB" sz="1500">
                <a:latin typeface="Century Gothic"/>
                <a:ea typeface="Century Gothic"/>
                <a:cs typeface="Century Gothic"/>
                <a:sym typeface="Century Gothic"/>
              </a:rPr>
              <a:t>, moving from hands-on materials to visual representations before working with numbers alone.</a:t>
            </a:r>
            <a:endParaRPr sz="15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54" name="Google Shape;154;g33c404dc8aa_1_25"/>
          <p:cNvSpPr txBox="1"/>
          <p:nvPr/>
        </p:nvSpPr>
        <p:spPr>
          <a:xfrm>
            <a:off x="7017175" y="959950"/>
            <a:ext cx="1983300" cy="5037000"/>
          </a:xfrm>
          <a:prstGeom prst="rect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400"/>
              </a:spcBef>
              <a:spcAft>
                <a:spcPts val="0"/>
              </a:spcAft>
              <a:buNone/>
            </a:pPr>
            <a:r>
              <a:rPr b="1" lang="en-GB">
                <a:latin typeface="Century Gothic"/>
                <a:ea typeface="Century Gothic"/>
                <a:cs typeface="Century Gothic"/>
                <a:sym typeface="Century Gothic"/>
              </a:rPr>
              <a:t>Key Skills Covered in Year 2:</a:t>
            </a:r>
            <a:endParaRPr b="1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-30480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1200"/>
              <a:buFont typeface="Century Gothic"/>
              <a:buChar char="●"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Add and subtract numbers up to 100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-3048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Font typeface="Century Gothic"/>
              <a:buChar char="●"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Use number bonds to 10 and 20 to support calculations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-3048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Font typeface="Century Gothic"/>
              <a:buChar char="●"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Add and subtract two-digit numbers using different methods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-3238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Font typeface="Century Gothic"/>
              <a:buChar char="●"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Understanding inverse relationships </a:t>
            </a:r>
            <a:r>
              <a:rPr lang="en-GB" sz="1000">
                <a:latin typeface="Century Gothic"/>
                <a:ea typeface="Century Gothic"/>
                <a:cs typeface="Century Gothic"/>
                <a:sym typeface="Century Gothic"/>
              </a:rPr>
              <a:t>(e.g., if 12 + 8 = 20, then 20 - 8 = 12)</a:t>
            </a:r>
            <a:endParaRPr sz="10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-3048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Font typeface="Century Gothic"/>
              <a:buChar char="●"/>
            </a:pPr>
            <a:r>
              <a:rPr lang="en-GB" sz="1200">
                <a:latin typeface="Century Gothic"/>
                <a:ea typeface="Century Gothic"/>
                <a:cs typeface="Century Gothic"/>
                <a:sym typeface="Century Gothic"/>
              </a:rPr>
              <a:t>Solving simple word problems involving addition and subtraction</a:t>
            </a:r>
            <a:endParaRPr sz="12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155" name="Google Shape;155;g33c404dc8aa_1_25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8259625" y="0"/>
            <a:ext cx="884400" cy="8883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56" name="Google Shape;156;g33c404dc8aa_1_25"/>
          <p:cNvSpPr txBox="1"/>
          <p:nvPr>
            <p:ph type="title"/>
          </p:nvPr>
        </p:nvSpPr>
        <p:spPr>
          <a:xfrm>
            <a:off x="98250" y="98000"/>
            <a:ext cx="7554000" cy="803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4800"/>
              <a:buFont typeface="Century Gothic"/>
              <a:buNone/>
            </a:pPr>
            <a:r>
              <a:rPr b="1" lang="en-GB" sz="3200">
                <a:solidFill>
                  <a:srgbClr val="674EA7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Maths strategies &amp; representations </a:t>
            </a:r>
            <a:endParaRPr sz="500">
              <a:solidFill>
                <a:srgbClr val="674EA7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g33c404dc8aa_0_2"/>
          <p:cNvSpPr txBox="1"/>
          <p:nvPr/>
        </p:nvSpPr>
        <p:spPr>
          <a:xfrm>
            <a:off x="202775" y="1037925"/>
            <a:ext cx="8722200" cy="1092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100"/>
              <a:buFont typeface="Arial"/>
              <a:buNone/>
            </a:pPr>
            <a:r>
              <a:rPr b="1" lang="en-GB" sz="2900" u="sng">
                <a:latin typeface="Montserrat"/>
                <a:ea typeface="Montserrat"/>
                <a:cs typeface="Montserrat"/>
                <a:sym typeface="Montserrat"/>
              </a:rPr>
              <a:t>Year 3 - Adding using the formal </a:t>
            </a:r>
            <a:r>
              <a:rPr b="1" lang="en-GB" sz="2900" u="sng">
                <a:latin typeface="Montserrat"/>
                <a:ea typeface="Montserrat"/>
                <a:cs typeface="Montserrat"/>
                <a:sym typeface="Montserrat"/>
              </a:rPr>
              <a:t>method</a:t>
            </a:r>
            <a:r>
              <a:rPr b="1" lang="en-GB" sz="2900" u="sng">
                <a:latin typeface="Montserrat"/>
                <a:ea typeface="Montserrat"/>
                <a:cs typeface="Montserrat"/>
                <a:sym typeface="Montserrat"/>
              </a:rPr>
              <a:t> </a:t>
            </a:r>
            <a:endParaRPr b="1" i="0" sz="2900" u="sng" cap="none" strike="noStrike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t/>
            </a:r>
            <a:endParaRPr b="0" i="0" sz="3000" u="none" cap="none" strike="noStrike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63" name="Google Shape;163;g33c404dc8aa_0_2"/>
          <p:cNvSpPr txBox="1"/>
          <p:nvPr/>
        </p:nvSpPr>
        <p:spPr>
          <a:xfrm>
            <a:off x="202775" y="1870350"/>
            <a:ext cx="3693900" cy="4470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-GB" sz="1600">
                <a:latin typeface="Century Gothic"/>
                <a:ea typeface="Century Gothic"/>
                <a:cs typeface="Century Gothic"/>
                <a:sym typeface="Century Gothic"/>
              </a:rPr>
              <a:t>Example: 247 + 86</a:t>
            </a:r>
            <a:endParaRPr b="1" sz="16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-GB" sz="1600" u="sng">
                <a:latin typeface="Century Gothic"/>
                <a:ea typeface="Century Gothic"/>
                <a:cs typeface="Century Gothic"/>
                <a:sym typeface="Century Gothic"/>
              </a:rPr>
              <a:t>Step 1:</a:t>
            </a:r>
            <a:r>
              <a:rPr b="1" lang="en-GB" sz="1600">
                <a:latin typeface="Century Gothic"/>
                <a:ea typeface="Century Gothic"/>
                <a:cs typeface="Century Gothic"/>
                <a:sym typeface="Century Gothic"/>
              </a:rPr>
              <a:t> Write the numbers in columns (Hundreds, Tens, Ones)</a:t>
            </a:r>
            <a:endParaRPr b="1" sz="1600">
              <a:solidFill>
                <a:srgbClr val="18803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-GB" sz="1600" u="sng">
                <a:latin typeface="Century Gothic"/>
                <a:ea typeface="Century Gothic"/>
                <a:cs typeface="Century Gothic"/>
                <a:sym typeface="Century Gothic"/>
              </a:rPr>
              <a:t>Step 2:</a:t>
            </a:r>
            <a:r>
              <a:rPr b="1" lang="en-GB" sz="1600">
                <a:latin typeface="Century Gothic"/>
                <a:ea typeface="Century Gothic"/>
                <a:cs typeface="Century Gothic"/>
                <a:sym typeface="Century Gothic"/>
              </a:rPr>
              <a:t> Add Ones (7 + 6 = 13, put 3 in Ones column, carry over 1 to Tens</a:t>
            </a:r>
            <a:endParaRPr b="1" sz="16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-GB" sz="1600" u="sng">
                <a:latin typeface="Century Gothic"/>
                <a:ea typeface="Century Gothic"/>
                <a:cs typeface="Century Gothic"/>
                <a:sym typeface="Century Gothic"/>
              </a:rPr>
              <a:t>Step 3:</a:t>
            </a:r>
            <a:r>
              <a:rPr b="1" lang="en-GB" sz="1600">
                <a:latin typeface="Century Gothic"/>
                <a:ea typeface="Century Gothic"/>
                <a:cs typeface="Century Gothic"/>
                <a:sym typeface="Century Gothic"/>
              </a:rPr>
              <a:t> Add Tens (4 + 8 = 12, plus 1 carried over = 13, put 3 in Tens, carry 1 to Hundreds)</a:t>
            </a:r>
            <a:r>
              <a:rPr b="1" lang="en-GB" sz="1600">
                <a:solidFill>
                  <a:srgbClr val="18803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endParaRPr b="1" sz="16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-GB" sz="1600" u="sng">
                <a:latin typeface="Century Gothic"/>
                <a:ea typeface="Century Gothic"/>
                <a:cs typeface="Century Gothic"/>
                <a:sym typeface="Century Gothic"/>
              </a:rPr>
              <a:t>Step 4: </a:t>
            </a:r>
            <a:r>
              <a:rPr b="1" lang="en-GB" sz="1600">
                <a:latin typeface="Century Gothic"/>
                <a:ea typeface="Century Gothic"/>
                <a:cs typeface="Century Gothic"/>
                <a:sym typeface="Century Gothic"/>
              </a:rPr>
              <a:t>Add Hundreds (2 + 1 = 3)</a:t>
            </a:r>
            <a:endParaRPr b="1" sz="16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b="1" lang="en-GB" sz="1600">
                <a:latin typeface="Century Gothic"/>
                <a:ea typeface="Century Gothic"/>
                <a:cs typeface="Century Gothic"/>
                <a:sym typeface="Century Gothic"/>
              </a:rPr>
              <a:t>Answer: 247 + 86 = 333</a:t>
            </a:r>
            <a:endParaRPr b="1" sz="16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164" name="Google Shape;164;g33c404dc8aa_0_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51700" y="3618331"/>
            <a:ext cx="1676163" cy="888150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65" name="Google Shape;165;g33c404dc8aa_0_2"/>
          <p:cNvGraphicFramePr/>
          <p:nvPr/>
        </p:nvGraphicFramePr>
        <p:xfrm>
          <a:off x="5064925" y="19356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{224E192C-910A-4949-890E-FC5CB362F6EB}</a:tableStyleId>
              </a:tblPr>
              <a:tblGrid>
                <a:gridCol w="1030200"/>
                <a:gridCol w="1030200"/>
                <a:gridCol w="1030200"/>
              </a:tblGrid>
              <a:tr h="6058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2600"/>
                        <a:t>H</a:t>
                      </a:r>
                      <a:endParaRPr b="1" sz="26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2600"/>
                        <a:t>T</a:t>
                      </a:r>
                      <a:endParaRPr b="1" sz="26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2600"/>
                        <a:t>O</a:t>
                      </a:r>
                      <a:endParaRPr b="1" sz="2600"/>
                    </a:p>
                  </a:txBody>
                  <a:tcPr marT="91425" marB="91425" marR="91425" marL="91425"/>
                </a:tc>
              </a:tr>
              <a:tr h="6058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/>
                        <a:t>2</a:t>
                      </a:r>
                      <a:endParaRPr sz="24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/>
                        <a:t>4</a:t>
                      </a:r>
                      <a:endParaRPr sz="24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/>
                        <a:t>7</a:t>
                      </a:r>
                      <a:endParaRPr sz="2400"/>
                    </a:p>
                  </a:txBody>
                  <a:tcPr marT="91425" marB="91425" marR="91425" marL="91425"/>
                </a:tc>
              </a:tr>
              <a:tr h="6058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4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/>
                        <a:t>8</a:t>
                      </a:r>
                      <a:endParaRPr sz="24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/>
                        <a:t>6</a:t>
                      </a:r>
                      <a:endParaRPr sz="2400"/>
                    </a:p>
                  </a:txBody>
                  <a:tcPr marT="91425" marB="91425" marR="91425" marL="91425"/>
                </a:tc>
              </a:tr>
              <a:tr h="6058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solidFill>
                      <a:srgbClr val="FFF2CC"/>
                    </a:solidFill>
                  </a:tcPr>
                </a:tc>
              </a:tr>
            </a:tbl>
          </a:graphicData>
        </a:graphic>
      </p:graphicFrame>
      <p:pic>
        <p:nvPicPr>
          <p:cNvPr id="166" name="Google Shape;166;g33c404dc8aa_0_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248075" y="5014800"/>
            <a:ext cx="4676775" cy="428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7" name="Google Shape;167;g33c404dc8aa_0_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8259625" y="0"/>
            <a:ext cx="884400" cy="8883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68" name="Google Shape;168;g33c404dc8aa_0_2"/>
          <p:cNvSpPr txBox="1"/>
          <p:nvPr/>
        </p:nvSpPr>
        <p:spPr>
          <a:xfrm>
            <a:off x="4558900" y="3245500"/>
            <a:ext cx="5061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rPr>
              <a:t>+</a:t>
            </a:r>
            <a:endParaRPr sz="2800">
              <a:solidFill>
                <a:schemeClr val="lt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69" name="Google Shape;169;g33c404dc8aa_0_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8259625" y="0"/>
            <a:ext cx="884400" cy="8883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70" name="Google Shape;170;g33c404dc8aa_0_2"/>
          <p:cNvSpPr txBox="1"/>
          <p:nvPr>
            <p:ph type="title"/>
          </p:nvPr>
        </p:nvSpPr>
        <p:spPr>
          <a:xfrm>
            <a:off x="98250" y="98000"/>
            <a:ext cx="7554000" cy="803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4800"/>
              <a:buFont typeface="Century Gothic"/>
              <a:buNone/>
            </a:pPr>
            <a:r>
              <a:rPr b="1" lang="en-GB" sz="3200">
                <a:solidFill>
                  <a:srgbClr val="674EA7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Maths strategies &amp; representations </a:t>
            </a:r>
            <a:endParaRPr sz="500">
              <a:solidFill>
                <a:srgbClr val="674EA7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6" name="Google Shape;176;g33c404dc8aa_0_9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855517" y="5873050"/>
            <a:ext cx="2177408" cy="888150"/>
          </a:xfrm>
          <a:prstGeom prst="rect">
            <a:avLst/>
          </a:prstGeom>
          <a:noFill/>
          <a:ln>
            <a:noFill/>
          </a:ln>
        </p:spPr>
      </p:pic>
      <p:sp>
        <p:nvSpPr>
          <p:cNvPr id="177" name="Google Shape;177;g33c404dc8aa_0_98"/>
          <p:cNvSpPr txBox="1"/>
          <p:nvPr/>
        </p:nvSpPr>
        <p:spPr>
          <a:xfrm>
            <a:off x="202775" y="1037925"/>
            <a:ext cx="87222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100"/>
              <a:buFont typeface="Arial"/>
              <a:buNone/>
            </a:pPr>
            <a:r>
              <a:rPr b="1" lang="en-GB" sz="2500" u="sng">
                <a:latin typeface="Montserrat"/>
                <a:ea typeface="Montserrat"/>
                <a:cs typeface="Montserrat"/>
                <a:sym typeface="Montserrat"/>
              </a:rPr>
              <a:t>Year 3 - </a:t>
            </a:r>
            <a:r>
              <a:rPr b="1" lang="en-GB" sz="2500" u="sng">
                <a:latin typeface="Montserrat"/>
                <a:ea typeface="Montserrat"/>
                <a:cs typeface="Montserrat"/>
                <a:sym typeface="Montserrat"/>
              </a:rPr>
              <a:t>Subtraction</a:t>
            </a:r>
            <a:r>
              <a:rPr b="1" lang="en-GB" sz="2500" u="sng">
                <a:latin typeface="Montserrat"/>
                <a:ea typeface="Montserrat"/>
                <a:cs typeface="Montserrat"/>
                <a:sym typeface="Montserrat"/>
              </a:rPr>
              <a:t> formal method with borrowing  </a:t>
            </a:r>
            <a:endParaRPr b="0" i="0" sz="3000" u="none" cap="none" strike="noStrike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graphicFrame>
        <p:nvGraphicFramePr>
          <p:cNvPr id="178" name="Google Shape;178;g33c404dc8aa_0_98"/>
          <p:cNvGraphicFramePr/>
          <p:nvPr/>
        </p:nvGraphicFramePr>
        <p:xfrm>
          <a:off x="5064925" y="19356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{224E192C-910A-4949-890E-FC5CB362F6EB}</a:tableStyleId>
              </a:tblPr>
              <a:tblGrid>
                <a:gridCol w="1064900"/>
                <a:gridCol w="1064900"/>
                <a:gridCol w="1064900"/>
              </a:tblGrid>
              <a:tr h="68075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900"/>
                        <a:t>H</a:t>
                      </a:r>
                      <a:endParaRPr b="1" sz="19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900"/>
                        <a:t>T</a:t>
                      </a:r>
                      <a:endParaRPr b="1" sz="19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900"/>
                        <a:t>O</a:t>
                      </a:r>
                      <a:endParaRPr b="1" sz="1900"/>
                    </a:p>
                  </a:txBody>
                  <a:tcPr marT="91425" marB="91425" marR="91425" marL="91425"/>
                </a:tc>
              </a:tr>
              <a:tr h="68075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/>
                        <a:t>3</a:t>
                      </a:r>
                      <a:endParaRPr sz="24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/>
                        <a:t>4</a:t>
                      </a:r>
                      <a:endParaRPr sz="24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/>
                        <a:t>5</a:t>
                      </a:r>
                      <a:endParaRPr sz="2400"/>
                    </a:p>
                  </a:txBody>
                  <a:tcPr marT="91425" marB="91425" marR="91425" marL="91425"/>
                </a:tc>
              </a:tr>
              <a:tr h="68075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4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/>
                        <a:t>7</a:t>
                      </a:r>
                      <a:endParaRPr sz="24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/>
                        <a:t>8</a:t>
                      </a:r>
                      <a:endParaRPr sz="2400"/>
                    </a:p>
                  </a:txBody>
                  <a:tcPr marT="91425" marB="91425" marR="91425" marL="91425"/>
                </a:tc>
              </a:tr>
              <a:tr h="6807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solidFill>
                      <a:srgbClr val="FFF2CC"/>
                    </a:solidFill>
                  </a:tcPr>
                </a:tc>
              </a:tr>
            </a:tbl>
          </a:graphicData>
        </a:graphic>
      </p:graphicFrame>
      <p:sp>
        <p:nvSpPr>
          <p:cNvPr id="179" name="Google Shape;179;g33c404dc8aa_0_98"/>
          <p:cNvSpPr txBox="1"/>
          <p:nvPr/>
        </p:nvSpPr>
        <p:spPr>
          <a:xfrm>
            <a:off x="299725" y="1935625"/>
            <a:ext cx="3822300" cy="4833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-GB" sz="1500"/>
              <a:t>Example: 345 - 78</a:t>
            </a:r>
            <a:endParaRPr b="1" sz="1500"/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-GB" sz="1500" u="sng"/>
              <a:t>Step 1:</a:t>
            </a:r>
            <a:r>
              <a:rPr b="1" lang="en-GB" sz="1500"/>
              <a:t> Write the numbers in columns</a:t>
            </a:r>
            <a:endParaRPr sz="1500"/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-GB" sz="1500" u="sng"/>
              <a:t>Step 2:</a:t>
            </a:r>
            <a:r>
              <a:rPr b="1" lang="en-GB" sz="1500"/>
              <a:t> Subtract Ones (5 - 8 is not possible, so we borrow 1 from Tens column, making it 15 - 8 = 7)</a:t>
            </a:r>
            <a:r>
              <a:rPr lang="en-GB" sz="1500">
                <a:solidFill>
                  <a:srgbClr val="188038"/>
                </a:solidFill>
                <a:latin typeface="Roboto Mono"/>
                <a:ea typeface="Roboto Mono"/>
                <a:cs typeface="Roboto Mono"/>
                <a:sym typeface="Roboto Mono"/>
              </a:rPr>
              <a:t>  </a:t>
            </a:r>
            <a:endParaRPr sz="1500">
              <a:solidFill>
                <a:srgbClr val="188038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500">
              <a:solidFill>
                <a:srgbClr val="188038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500">
              <a:solidFill>
                <a:srgbClr val="188038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500">
              <a:solidFill>
                <a:srgbClr val="188038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-GB" sz="1500" u="sng"/>
              <a:t>Step 3: </a:t>
            </a:r>
            <a:r>
              <a:rPr b="1" lang="en-GB" sz="1500"/>
              <a:t>Subtract Tens (3 - 7 is not possible, so we borrow 1 from Hundreds, making it 13 - 7 = 6)</a:t>
            </a:r>
            <a:endParaRPr sz="1500"/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-GB" sz="1500" u="sng"/>
              <a:t>Step 4:</a:t>
            </a:r>
            <a:r>
              <a:rPr b="1" lang="en-GB" sz="1500"/>
              <a:t> Subtract Hundreds (2 - 0= 2)</a:t>
            </a:r>
            <a:endParaRPr sz="1500"/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b="1" lang="en-GB" sz="1500"/>
              <a:t>345 - 78 = 267</a:t>
            </a:r>
            <a:endParaRPr b="1" sz="1500"/>
          </a:p>
        </p:txBody>
      </p:sp>
      <p:pic>
        <p:nvPicPr>
          <p:cNvPr id="180" name="Google Shape;180;g33c404dc8aa_0_9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82773" y="3811750"/>
            <a:ext cx="1807203" cy="966750"/>
          </a:xfrm>
          <a:prstGeom prst="rect">
            <a:avLst/>
          </a:prstGeom>
          <a:noFill/>
          <a:ln>
            <a:noFill/>
          </a:ln>
        </p:spPr>
      </p:pic>
      <p:sp>
        <p:nvSpPr>
          <p:cNvPr id="181" name="Google Shape;181;g33c404dc8aa_0_98"/>
          <p:cNvSpPr txBox="1"/>
          <p:nvPr/>
        </p:nvSpPr>
        <p:spPr>
          <a:xfrm>
            <a:off x="4558900" y="3245500"/>
            <a:ext cx="5061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rPr>
              <a:t>-</a:t>
            </a:r>
            <a:endParaRPr sz="2800">
              <a:solidFill>
                <a:schemeClr val="lt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82" name="Google Shape;182;g33c404dc8aa_0_9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8259625" y="0"/>
            <a:ext cx="884400" cy="8883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183" name="Google Shape;183;g33c404dc8aa_0_98"/>
          <p:cNvSpPr txBox="1"/>
          <p:nvPr>
            <p:ph type="title"/>
          </p:nvPr>
        </p:nvSpPr>
        <p:spPr>
          <a:xfrm>
            <a:off x="98250" y="98000"/>
            <a:ext cx="7554000" cy="803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4800"/>
              <a:buFont typeface="Century Gothic"/>
              <a:buNone/>
            </a:pPr>
            <a:r>
              <a:rPr b="1" lang="en-GB" sz="3200">
                <a:solidFill>
                  <a:srgbClr val="674EA7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Maths strategies &amp; representations </a:t>
            </a:r>
            <a:endParaRPr sz="500">
              <a:solidFill>
                <a:srgbClr val="674EA7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g33c404dc8aa_0_10"/>
          <p:cNvSpPr txBox="1"/>
          <p:nvPr/>
        </p:nvSpPr>
        <p:spPr>
          <a:xfrm>
            <a:off x="126575" y="961725"/>
            <a:ext cx="8722200" cy="631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100"/>
              <a:buFont typeface="Arial"/>
              <a:buNone/>
            </a:pPr>
            <a:r>
              <a:rPr b="1" lang="en-GB" sz="2900" u="sng">
                <a:latin typeface="Montserrat"/>
                <a:ea typeface="Montserrat"/>
                <a:cs typeface="Montserrat"/>
                <a:sym typeface="Montserrat"/>
              </a:rPr>
              <a:t>Year 2 multiplication + division </a:t>
            </a:r>
            <a:endParaRPr b="0" i="0" sz="3000" u="none" cap="none" strike="noStrike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90" name="Google Shape;190;g33c404dc8aa_0_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259625" y="0"/>
            <a:ext cx="884400" cy="888300"/>
          </a:xfrm>
          <a:prstGeom prst="ellipse">
            <a:avLst/>
          </a:prstGeom>
          <a:noFill/>
          <a:ln>
            <a:noFill/>
          </a:ln>
        </p:spPr>
      </p:pic>
      <p:pic>
        <p:nvPicPr>
          <p:cNvPr id="191" name="Google Shape;191;g33c404dc8aa_0_10"/>
          <p:cNvPicPr preferRelativeResize="0"/>
          <p:nvPr/>
        </p:nvPicPr>
        <p:blipFill rotWithShape="1">
          <a:blip r:embed="rId4">
            <a:alphaModFix/>
          </a:blip>
          <a:srcRect b="0" l="4689" r="0" t="911"/>
          <a:stretch/>
        </p:blipFill>
        <p:spPr>
          <a:xfrm>
            <a:off x="3356200" y="2280186"/>
            <a:ext cx="2177400" cy="1686567"/>
          </a:xfrm>
          <a:prstGeom prst="rect">
            <a:avLst/>
          </a:prstGeom>
          <a:noFill/>
          <a:ln>
            <a:noFill/>
          </a:ln>
        </p:spPr>
      </p:pic>
      <p:sp>
        <p:nvSpPr>
          <p:cNvPr id="192" name="Google Shape;192;g33c404dc8aa_0_10"/>
          <p:cNvSpPr txBox="1"/>
          <p:nvPr/>
        </p:nvSpPr>
        <p:spPr>
          <a:xfrm>
            <a:off x="6648725" y="988650"/>
            <a:ext cx="2432400" cy="5442000"/>
          </a:xfrm>
          <a:prstGeom prst="rect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400"/>
              </a:spcBef>
              <a:spcAft>
                <a:spcPts val="0"/>
              </a:spcAft>
              <a:buNone/>
            </a:pPr>
            <a:r>
              <a:rPr b="1" lang="en-GB" sz="1500">
                <a:latin typeface="Century Gothic"/>
                <a:ea typeface="Century Gothic"/>
                <a:cs typeface="Century Gothic"/>
                <a:sym typeface="Century Gothic"/>
              </a:rPr>
              <a:t>Key Skills Covered in Year 2:</a:t>
            </a:r>
            <a:endParaRPr b="1" sz="15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-31115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1300"/>
              <a:buFont typeface="Century Gothic"/>
              <a:buChar char="●"/>
            </a:pPr>
            <a:r>
              <a:rPr lang="en-GB" sz="1300">
                <a:latin typeface="Century Gothic"/>
                <a:ea typeface="Century Gothic"/>
                <a:cs typeface="Century Gothic"/>
                <a:sym typeface="Century Gothic"/>
              </a:rPr>
              <a:t>Understanding multiplication as repeated addition (e.g., 3 × 4 is the same as 4 + 4 + 4)</a:t>
            </a:r>
            <a:endParaRPr sz="13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-3111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Font typeface="Century Gothic"/>
              <a:buChar char="●"/>
            </a:pPr>
            <a:r>
              <a:rPr lang="en-GB" sz="1300">
                <a:latin typeface="Century Gothic"/>
                <a:ea typeface="Century Gothic"/>
                <a:cs typeface="Century Gothic"/>
                <a:sym typeface="Century Gothic"/>
              </a:rPr>
              <a:t>Understanding division as sharing and grouping</a:t>
            </a:r>
            <a:endParaRPr sz="13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-3111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Font typeface="Century Gothic"/>
              <a:buChar char="●"/>
            </a:pPr>
            <a:r>
              <a:rPr lang="en-GB" sz="1300">
                <a:latin typeface="Century Gothic"/>
                <a:ea typeface="Century Gothic"/>
                <a:cs typeface="Century Gothic"/>
                <a:sym typeface="Century Gothic"/>
              </a:rPr>
              <a:t>Using arrays to represent multiplication and division</a:t>
            </a:r>
            <a:endParaRPr sz="13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-3111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Font typeface="Century Gothic"/>
              <a:buChar char="●"/>
            </a:pPr>
            <a:r>
              <a:rPr lang="en-GB" sz="1300">
                <a:latin typeface="Century Gothic"/>
                <a:ea typeface="Century Gothic"/>
                <a:cs typeface="Century Gothic"/>
                <a:sym typeface="Century Gothic"/>
              </a:rPr>
              <a:t>Learning and recalling 2, 5, and 10 times tables (and beginning 3s)</a:t>
            </a:r>
            <a:endParaRPr sz="13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-3111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Font typeface="Century Gothic"/>
              <a:buChar char="●"/>
            </a:pPr>
            <a:r>
              <a:rPr lang="en-GB" sz="1300">
                <a:latin typeface="Century Gothic"/>
                <a:ea typeface="Century Gothic"/>
                <a:cs typeface="Century Gothic"/>
                <a:sym typeface="Century Gothic"/>
              </a:rPr>
              <a:t>Solving simple word problems involving multiplication and division</a:t>
            </a:r>
            <a:endParaRPr b="1" sz="17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93" name="Google Shape;193;g33c404dc8aa_0_10"/>
          <p:cNvSpPr txBox="1"/>
          <p:nvPr/>
        </p:nvSpPr>
        <p:spPr>
          <a:xfrm>
            <a:off x="363425" y="1749225"/>
            <a:ext cx="2873400" cy="1391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b="1" lang="en-GB">
                <a:latin typeface="Century Gothic"/>
                <a:ea typeface="Century Gothic"/>
                <a:cs typeface="Century Gothic"/>
                <a:sym typeface="Century Gothic"/>
              </a:rPr>
              <a:t>Arrays</a:t>
            </a:r>
            <a:r>
              <a:rPr lang="en-GB">
                <a:latin typeface="Century Gothic"/>
                <a:ea typeface="Century Gothic"/>
                <a:cs typeface="Century Gothic"/>
                <a:sym typeface="Century Gothic"/>
              </a:rPr>
              <a:t>- An</a:t>
            </a:r>
            <a:r>
              <a:rPr lang="en-GB">
                <a:latin typeface="Century Gothic"/>
                <a:ea typeface="Century Gothic"/>
                <a:cs typeface="Century Gothic"/>
                <a:sym typeface="Century Gothic"/>
              </a:rPr>
              <a:t> array is a way of arranging objects in rows and columns to help children understand multiplication and division visually.</a:t>
            </a:r>
            <a:endParaRPr sz="22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94" name="Google Shape;194;g33c404dc8aa_0_10"/>
          <p:cNvSpPr txBox="1"/>
          <p:nvPr/>
        </p:nvSpPr>
        <p:spPr>
          <a:xfrm>
            <a:off x="3236825" y="1648250"/>
            <a:ext cx="2432400" cy="2475900"/>
          </a:xfrm>
          <a:prstGeom prst="rect">
            <a:avLst/>
          </a:prstGeom>
          <a:noFill/>
          <a:ln cap="flat" cmpd="sng" w="9525">
            <a:solidFill>
              <a:srgbClr val="188038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GB">
                <a:latin typeface="Century Gothic"/>
                <a:ea typeface="Century Gothic"/>
                <a:cs typeface="Century Gothic"/>
                <a:sym typeface="Century Gothic"/>
              </a:rPr>
              <a:t>An array is made up of equal rows and columns.</a:t>
            </a:r>
            <a:endParaRPr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sz="2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95" name="Google Shape;195;g33c404dc8aa_0_10"/>
          <p:cNvSpPr txBox="1"/>
          <p:nvPr/>
        </p:nvSpPr>
        <p:spPr>
          <a:xfrm>
            <a:off x="3521225" y="2277050"/>
            <a:ext cx="931800" cy="44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b="1" lang="en-GB" sz="1700">
                <a:solidFill>
                  <a:schemeClr val="accent2"/>
                </a:solidFill>
              </a:rPr>
              <a:t>3 x 3</a:t>
            </a:r>
            <a:endParaRPr b="1" sz="2500">
              <a:solidFill>
                <a:schemeClr val="accent2"/>
              </a:solidFill>
            </a:endParaRPr>
          </a:p>
        </p:txBody>
      </p:sp>
      <p:sp>
        <p:nvSpPr>
          <p:cNvPr id="196" name="Google Shape;196;g33c404dc8aa_0_10"/>
          <p:cNvSpPr txBox="1"/>
          <p:nvPr/>
        </p:nvSpPr>
        <p:spPr>
          <a:xfrm>
            <a:off x="395833" y="3840075"/>
            <a:ext cx="32937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>
                <a:latin typeface="Century Gothic"/>
                <a:ea typeface="Century Gothic"/>
                <a:cs typeface="Century Gothic"/>
                <a:sym typeface="Century Gothic"/>
              </a:rPr>
              <a:t>Grouping</a:t>
            </a:r>
            <a:r>
              <a:rPr lang="en-GB">
                <a:latin typeface="Century Gothic"/>
                <a:ea typeface="Century Gothic"/>
                <a:cs typeface="Century Gothic"/>
                <a:sym typeface="Century Gothic"/>
              </a:rPr>
              <a:t>- </a:t>
            </a:r>
            <a:r>
              <a:rPr lang="en-GB">
                <a:latin typeface="Century Gothic"/>
                <a:ea typeface="Century Gothic"/>
                <a:cs typeface="Century Gothic"/>
                <a:sym typeface="Century Gothic"/>
              </a:rPr>
              <a:t>Children learn that multiplying is making equal groups.</a:t>
            </a:r>
            <a:endParaRPr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97" name="Google Shape;197;g33c404dc8aa_0_10"/>
          <p:cNvSpPr txBox="1"/>
          <p:nvPr/>
        </p:nvSpPr>
        <p:spPr>
          <a:xfrm>
            <a:off x="363425" y="4351175"/>
            <a:ext cx="32265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>
                <a:latin typeface="Century Gothic"/>
                <a:ea typeface="Century Gothic"/>
                <a:cs typeface="Century Gothic"/>
                <a:sym typeface="Century Gothic"/>
              </a:rPr>
              <a:t>Sharing- </a:t>
            </a:r>
            <a:r>
              <a:rPr lang="en-GB">
                <a:latin typeface="Century Gothic"/>
                <a:ea typeface="Century Gothic"/>
                <a:cs typeface="Century Gothic"/>
                <a:sym typeface="Century Gothic"/>
              </a:rPr>
              <a:t>Division can be done by sharing objects equally.</a:t>
            </a:r>
            <a:endParaRPr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198" name="Google Shape;198;g33c404dc8aa_0_1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96288" y="5061100"/>
            <a:ext cx="1243417" cy="888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9" name="Google Shape;199;g33c404dc8aa_0_1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347250" y="5949250"/>
            <a:ext cx="1243417" cy="888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0" name="Google Shape;200;g33c404dc8aa_0_1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962175" y="5949250"/>
            <a:ext cx="1243417" cy="888150"/>
          </a:xfrm>
          <a:prstGeom prst="rect">
            <a:avLst/>
          </a:prstGeom>
          <a:noFill/>
          <a:ln>
            <a:noFill/>
          </a:ln>
        </p:spPr>
      </p:pic>
      <p:sp>
        <p:nvSpPr>
          <p:cNvPr id="201" name="Google Shape;201;g33c404dc8aa_0_10"/>
          <p:cNvSpPr txBox="1"/>
          <p:nvPr/>
        </p:nvSpPr>
        <p:spPr>
          <a:xfrm>
            <a:off x="1937263" y="5205613"/>
            <a:ext cx="1185900" cy="615600"/>
          </a:xfrm>
          <a:prstGeom prst="rect">
            <a:avLst/>
          </a:prstGeom>
          <a:noFill/>
          <a:ln cap="flat" cmpd="sng" w="9525">
            <a:solidFill>
              <a:srgbClr val="D9D2E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/>
              <a:t>4 </a:t>
            </a:r>
            <a:r>
              <a:rPr b="1" lang="en-GB">
                <a:solidFill>
                  <a:srgbClr val="6AA84F"/>
                </a:solidFill>
              </a:rPr>
              <a:t>x</a:t>
            </a:r>
            <a:r>
              <a:rPr b="1" lang="en-GB"/>
              <a:t> 3 = 12</a:t>
            </a:r>
            <a:endParaRPr b="1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/>
              <a:t>12 ➗ 3 = 4</a:t>
            </a:r>
            <a:endParaRPr b="1"/>
          </a:p>
        </p:txBody>
      </p:sp>
      <p:pic>
        <p:nvPicPr>
          <p:cNvPr id="202" name="Google Shape;202;g33c404dc8aa_0_1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970525" y="5821225"/>
            <a:ext cx="505137" cy="446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3" name="Google Shape;203;g33c404dc8aa_0_10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5873638" y="5766325"/>
            <a:ext cx="505125" cy="415999"/>
          </a:xfrm>
          <a:prstGeom prst="rect">
            <a:avLst/>
          </a:prstGeom>
          <a:noFill/>
          <a:ln>
            <a:noFill/>
          </a:ln>
        </p:spPr>
      </p:pic>
      <p:pic>
        <p:nvPicPr>
          <p:cNvPr id="204" name="Google Shape;204;g33c404dc8aa_0_10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5601425" y="6361000"/>
            <a:ext cx="662402" cy="400200"/>
          </a:xfrm>
          <a:prstGeom prst="rect">
            <a:avLst/>
          </a:prstGeom>
          <a:noFill/>
          <a:ln>
            <a:noFill/>
          </a:ln>
        </p:spPr>
      </p:pic>
      <p:sp>
        <p:nvSpPr>
          <p:cNvPr id="205" name="Google Shape;205;g33c404dc8aa_0_10"/>
          <p:cNvSpPr txBox="1"/>
          <p:nvPr/>
        </p:nvSpPr>
        <p:spPr>
          <a:xfrm>
            <a:off x="58625" y="1749213"/>
            <a:ext cx="4065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00"/>
              <a:t>1- </a:t>
            </a:r>
            <a:endParaRPr sz="1900"/>
          </a:p>
        </p:txBody>
      </p:sp>
      <p:sp>
        <p:nvSpPr>
          <p:cNvPr id="206" name="Google Shape;206;g33c404dc8aa_0_10"/>
          <p:cNvSpPr txBox="1"/>
          <p:nvPr/>
        </p:nvSpPr>
        <p:spPr>
          <a:xfrm>
            <a:off x="59375" y="3984963"/>
            <a:ext cx="4065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00"/>
              <a:t>2</a:t>
            </a:r>
            <a:r>
              <a:rPr lang="en-GB" sz="1900"/>
              <a:t>- </a:t>
            </a:r>
            <a:endParaRPr sz="1900"/>
          </a:p>
        </p:txBody>
      </p:sp>
      <p:sp>
        <p:nvSpPr>
          <p:cNvPr id="207" name="Google Shape;207;g33c404dc8aa_0_10"/>
          <p:cNvSpPr txBox="1"/>
          <p:nvPr/>
        </p:nvSpPr>
        <p:spPr>
          <a:xfrm>
            <a:off x="4471325" y="4883813"/>
            <a:ext cx="2177400" cy="800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Century Gothic"/>
                <a:ea typeface="Century Gothic"/>
                <a:cs typeface="Century Gothic"/>
                <a:sym typeface="Century Gothic"/>
              </a:rPr>
              <a:t>Times Tables</a:t>
            </a:r>
            <a:r>
              <a:rPr lang="en-GB">
                <a:latin typeface="Century Gothic"/>
                <a:ea typeface="Century Gothic"/>
                <a:cs typeface="Century Gothic"/>
                <a:sym typeface="Century Gothic"/>
              </a:rPr>
              <a:t>- </a:t>
            </a:r>
            <a:r>
              <a:rPr lang="en-GB" sz="1300">
                <a:latin typeface="Century Gothic"/>
                <a:ea typeface="Century Gothic"/>
                <a:cs typeface="Century Gothic"/>
                <a:sym typeface="Century Gothic"/>
              </a:rPr>
              <a:t> learn to </a:t>
            </a:r>
            <a:r>
              <a:rPr b="1" lang="en-GB" sz="1300">
                <a:latin typeface="Century Gothic"/>
                <a:ea typeface="Century Gothic"/>
                <a:cs typeface="Century Gothic"/>
                <a:sym typeface="Century Gothic"/>
              </a:rPr>
              <a:t>count in 2s, 5s, and 10s</a:t>
            </a:r>
            <a:r>
              <a:rPr lang="en-GB" sz="1300">
                <a:latin typeface="Century Gothic"/>
                <a:ea typeface="Century Gothic"/>
                <a:cs typeface="Century Gothic"/>
                <a:sym typeface="Century Gothic"/>
              </a:rPr>
              <a:t> to build fluency.</a:t>
            </a:r>
            <a:endParaRPr sz="16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08" name="Google Shape;208;g33c404dc8aa_0_10"/>
          <p:cNvSpPr txBox="1"/>
          <p:nvPr/>
        </p:nvSpPr>
        <p:spPr>
          <a:xfrm>
            <a:off x="4291075" y="4800925"/>
            <a:ext cx="4065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00"/>
              <a:t>3</a:t>
            </a:r>
            <a:r>
              <a:rPr lang="en-GB" sz="1900"/>
              <a:t>- </a:t>
            </a:r>
            <a:endParaRPr sz="1900"/>
          </a:p>
        </p:txBody>
      </p:sp>
      <p:pic>
        <p:nvPicPr>
          <p:cNvPr id="209" name="Google Shape;209;g33c404dc8aa_0_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259625" y="0"/>
            <a:ext cx="884400" cy="8883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210" name="Google Shape;210;g33c404dc8aa_0_10"/>
          <p:cNvSpPr txBox="1"/>
          <p:nvPr>
            <p:ph type="title"/>
          </p:nvPr>
        </p:nvSpPr>
        <p:spPr>
          <a:xfrm>
            <a:off x="98250" y="98000"/>
            <a:ext cx="7554000" cy="803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4800"/>
              <a:buFont typeface="Century Gothic"/>
              <a:buNone/>
            </a:pPr>
            <a:r>
              <a:rPr b="1" lang="en-GB" sz="3200">
                <a:solidFill>
                  <a:srgbClr val="674EA7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Maths strategies &amp; representations </a:t>
            </a:r>
            <a:endParaRPr sz="500">
              <a:solidFill>
                <a:srgbClr val="674EA7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5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6" name="Google Shape;216;g33c404dc8aa_0_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259625" y="0"/>
            <a:ext cx="884400" cy="8883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217" name="Google Shape;217;g33c404dc8aa_0_18"/>
          <p:cNvSpPr txBox="1"/>
          <p:nvPr/>
        </p:nvSpPr>
        <p:spPr>
          <a:xfrm>
            <a:off x="202775" y="1037925"/>
            <a:ext cx="8722200" cy="969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100"/>
              <a:buFont typeface="Arial"/>
              <a:buNone/>
            </a:pPr>
            <a:r>
              <a:rPr b="1" lang="en-GB" sz="2100" u="sng">
                <a:latin typeface="Montserrat"/>
                <a:ea typeface="Montserrat"/>
                <a:cs typeface="Montserrat"/>
                <a:sym typeface="Montserrat"/>
              </a:rPr>
              <a:t>Year 3- Multiplication using the formal methods</a:t>
            </a:r>
            <a:endParaRPr b="1" i="0" sz="2100" u="sng" cap="none" strike="noStrike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t/>
            </a:r>
            <a:endParaRPr b="0" i="0" sz="3000" u="none" cap="none" strike="noStrike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18" name="Google Shape;218;g33c404dc8aa_0_18"/>
          <p:cNvSpPr txBox="1"/>
          <p:nvPr/>
        </p:nvSpPr>
        <p:spPr>
          <a:xfrm>
            <a:off x="3003366" y="5150975"/>
            <a:ext cx="49752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t/>
            </a:r>
            <a:endParaRPr b="0" i="1" sz="2400" u="none" cap="none" strike="noStrike">
              <a:solidFill>
                <a:srgbClr val="000000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219" name="Google Shape;219;g33c404dc8aa_0_18"/>
          <p:cNvSpPr txBox="1"/>
          <p:nvPr/>
        </p:nvSpPr>
        <p:spPr>
          <a:xfrm>
            <a:off x="202775" y="1789625"/>
            <a:ext cx="3381000" cy="9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b="1" lang="en-GB" sz="1500" u="sng">
                <a:latin typeface="Century Gothic"/>
                <a:ea typeface="Century Gothic"/>
                <a:cs typeface="Century Gothic"/>
                <a:sym typeface="Century Gothic"/>
              </a:rPr>
              <a:t>Step 1: </a:t>
            </a:r>
            <a:r>
              <a:rPr b="1" lang="en-GB" sz="1500">
                <a:latin typeface="Century Gothic"/>
                <a:ea typeface="Century Gothic"/>
                <a:cs typeface="Century Gothic"/>
                <a:sym typeface="Century Gothic"/>
              </a:rPr>
              <a:t>Write the Numbers in Columns - Align the 2-digit number above the 1-digit number.</a:t>
            </a:r>
            <a:endParaRPr b="1" sz="15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20" name="Google Shape;220;g33c404dc8aa_0_18"/>
          <p:cNvSpPr txBox="1"/>
          <p:nvPr/>
        </p:nvSpPr>
        <p:spPr>
          <a:xfrm>
            <a:off x="202775" y="2788650"/>
            <a:ext cx="3000000" cy="1212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700"/>
              </a:spcBef>
              <a:spcAft>
                <a:spcPts val="0"/>
              </a:spcAft>
              <a:buNone/>
            </a:pPr>
            <a:r>
              <a:rPr b="1" lang="en-GB" sz="1500" u="sng">
                <a:solidFill>
                  <a:srgbClr val="FF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Step 2-</a:t>
            </a:r>
            <a:r>
              <a:rPr b="1" lang="en-GB" sz="1500" u="sng"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r>
              <a:rPr b="1" lang="en-GB" sz="1500">
                <a:latin typeface="Century Gothic"/>
                <a:ea typeface="Century Gothic"/>
                <a:cs typeface="Century Gothic"/>
                <a:sym typeface="Century Gothic"/>
              </a:rPr>
              <a:t>Multiply the Ones- Multiply 4 (Ones) × 3 = 12. Write 2 in the Ones place and carry over 1 to the Tens.</a:t>
            </a:r>
            <a:endParaRPr b="1" sz="15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21" name="Google Shape;221;g33c404dc8aa_0_18"/>
          <p:cNvSpPr txBox="1"/>
          <p:nvPr/>
        </p:nvSpPr>
        <p:spPr>
          <a:xfrm>
            <a:off x="202775" y="4121875"/>
            <a:ext cx="3000000" cy="9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700"/>
              </a:spcBef>
              <a:spcAft>
                <a:spcPts val="0"/>
              </a:spcAft>
              <a:buNone/>
            </a:pPr>
            <a:r>
              <a:rPr b="1" lang="en-GB" sz="1500" u="sng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Step 3- </a:t>
            </a:r>
            <a:r>
              <a:rPr b="1" lang="en-GB" sz="1500">
                <a:latin typeface="Century Gothic"/>
                <a:ea typeface="Century Gothic"/>
                <a:cs typeface="Century Gothic"/>
                <a:sym typeface="Century Gothic"/>
              </a:rPr>
              <a:t>Multiply 2 (Tens) × 3 = 6. Add the carried-over 1 (6 + 1 = 7). Final answer: 72</a:t>
            </a:r>
            <a:endParaRPr b="1" sz="15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graphicFrame>
        <p:nvGraphicFramePr>
          <p:cNvPr id="222" name="Google Shape;222;g33c404dc8aa_0_18"/>
          <p:cNvGraphicFramePr/>
          <p:nvPr/>
        </p:nvGraphicFramePr>
        <p:xfrm>
          <a:off x="5256775" y="18876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{224E192C-910A-4949-890E-FC5CB362F6EB}</a:tableStyleId>
              </a:tblPr>
              <a:tblGrid>
                <a:gridCol w="1064900"/>
                <a:gridCol w="1064900"/>
              </a:tblGrid>
              <a:tr h="68075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900"/>
                        <a:t>T</a:t>
                      </a:r>
                      <a:endParaRPr b="1" sz="19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900"/>
                        <a:t>O</a:t>
                      </a:r>
                      <a:endParaRPr b="1" sz="1900"/>
                    </a:p>
                  </a:txBody>
                  <a:tcPr marT="91425" marB="91425" marR="91425" marL="91425"/>
                </a:tc>
              </a:tr>
              <a:tr h="68075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/>
                        <a:t>2</a:t>
                      </a:r>
                      <a:endParaRPr sz="24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/>
                        <a:t>4</a:t>
                      </a:r>
                      <a:endParaRPr sz="2400"/>
                    </a:p>
                  </a:txBody>
                  <a:tcPr marT="91425" marB="91425" marR="91425" marL="91425"/>
                </a:tc>
              </a:tr>
              <a:tr h="68075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4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/>
                        <a:t>3</a:t>
                      </a:r>
                      <a:endParaRPr sz="2400"/>
                    </a:p>
                  </a:txBody>
                  <a:tcPr marT="91425" marB="91425" marR="91425" marL="91425"/>
                </a:tc>
              </a:tr>
              <a:tr h="6807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solidFill>
                      <a:srgbClr val="FFF2CC"/>
                    </a:solidFill>
                  </a:tcPr>
                </a:tc>
              </a:tr>
            </a:tbl>
          </a:graphicData>
        </a:graphic>
      </p:graphicFrame>
      <p:sp>
        <p:nvSpPr>
          <p:cNvPr id="223" name="Google Shape;223;g33c404dc8aa_0_18"/>
          <p:cNvSpPr/>
          <p:nvPr/>
        </p:nvSpPr>
        <p:spPr>
          <a:xfrm>
            <a:off x="6498300" y="2493925"/>
            <a:ext cx="731400" cy="1510500"/>
          </a:xfrm>
          <a:prstGeom prst="roundRect">
            <a:avLst>
              <a:gd fmla="val 16667" name="adj"/>
            </a:avLst>
          </a:prstGeom>
          <a:noFill/>
          <a:ln cap="flat" cmpd="sng" w="381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24" name="Google Shape;224;g33c404dc8aa_0_18"/>
          <p:cNvSpPr/>
          <p:nvPr/>
        </p:nvSpPr>
        <p:spPr>
          <a:xfrm rot="-2982197">
            <a:off x="5909682" y="2234605"/>
            <a:ext cx="685586" cy="2029134"/>
          </a:xfrm>
          <a:prstGeom prst="roundRect">
            <a:avLst>
              <a:gd fmla="val 16667" name="adj"/>
            </a:avLst>
          </a:prstGeom>
          <a:noFill/>
          <a:ln cap="flat" cmpd="sng" w="381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225" name="Google Shape;225;g33c404dc8aa_0_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22675" y="5150965"/>
            <a:ext cx="3569500" cy="1684309"/>
          </a:xfrm>
          <a:prstGeom prst="rect">
            <a:avLst/>
          </a:prstGeom>
          <a:noFill/>
          <a:ln>
            <a:noFill/>
          </a:ln>
        </p:spPr>
      </p:pic>
      <p:sp>
        <p:nvSpPr>
          <p:cNvPr id="226" name="Google Shape;226;g33c404dc8aa_0_18"/>
          <p:cNvSpPr txBox="1"/>
          <p:nvPr/>
        </p:nvSpPr>
        <p:spPr>
          <a:xfrm>
            <a:off x="4558900" y="3245500"/>
            <a:ext cx="5061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rPr>
              <a:t>X</a:t>
            </a:r>
            <a:endParaRPr sz="2800">
              <a:solidFill>
                <a:schemeClr val="lt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227" name="Google Shape;227;g33c404dc8aa_0_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259625" y="0"/>
            <a:ext cx="884400" cy="8883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228" name="Google Shape;228;g33c404dc8aa_0_18"/>
          <p:cNvSpPr txBox="1"/>
          <p:nvPr>
            <p:ph type="title"/>
          </p:nvPr>
        </p:nvSpPr>
        <p:spPr>
          <a:xfrm>
            <a:off x="98250" y="98000"/>
            <a:ext cx="7554000" cy="803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4800"/>
              <a:buFont typeface="Century Gothic"/>
              <a:buNone/>
            </a:pPr>
            <a:r>
              <a:rPr b="1" lang="en-GB" sz="3200">
                <a:solidFill>
                  <a:srgbClr val="674EA7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Maths strategies &amp; representations </a:t>
            </a:r>
            <a:endParaRPr sz="500">
              <a:solidFill>
                <a:srgbClr val="674EA7"/>
              </a:solidFill>
            </a:endParaRPr>
          </a:p>
        </p:txBody>
      </p:sp>
      <p:sp>
        <p:nvSpPr>
          <p:cNvPr id="229" name="Google Shape;229;g33c404dc8aa_0_18"/>
          <p:cNvSpPr txBox="1"/>
          <p:nvPr/>
        </p:nvSpPr>
        <p:spPr>
          <a:xfrm>
            <a:off x="4334375" y="5500525"/>
            <a:ext cx="4590600" cy="985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300" u="sng">
                <a:solidFill>
                  <a:schemeClr val="dk2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Key skills :</a:t>
            </a:r>
            <a:endParaRPr b="1" sz="1300" u="sng">
              <a:solidFill>
                <a:schemeClr val="dk2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Century Gothic"/>
              <a:buChar char="●"/>
            </a:pPr>
            <a:r>
              <a:rPr lang="en-GB" sz="1300">
                <a:solidFill>
                  <a:schemeClr val="dk2"/>
                </a:solidFill>
                <a:highlight>
                  <a:srgbClr val="F9F9F9"/>
                </a:highlight>
                <a:latin typeface="Century Gothic"/>
                <a:ea typeface="Century Gothic"/>
                <a:cs typeface="Century Gothic"/>
                <a:sym typeface="Century Gothic"/>
              </a:rPr>
              <a:t>Recall and use 3, 4, and 8 times tables </a:t>
            </a:r>
            <a:endParaRPr sz="1300">
              <a:solidFill>
                <a:schemeClr val="dk2"/>
              </a:solidFill>
              <a:highlight>
                <a:srgbClr val="F9F9F9"/>
              </a:highlight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Century Gothic"/>
              <a:buChar char="●"/>
            </a:pPr>
            <a:r>
              <a:rPr lang="en-GB" sz="1300">
                <a:solidFill>
                  <a:schemeClr val="dk2"/>
                </a:solidFill>
                <a:highlight>
                  <a:srgbClr val="F9F9F9"/>
                </a:highlight>
                <a:latin typeface="Century Gothic"/>
                <a:ea typeface="Century Gothic"/>
                <a:cs typeface="Century Gothic"/>
                <a:sym typeface="Century Gothic"/>
              </a:rPr>
              <a:t>Use the formal written method for multiplication (2-digit × 1-digit) </a:t>
            </a:r>
            <a:endParaRPr sz="1300">
              <a:solidFill>
                <a:schemeClr val="dk2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4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" name="Google Shape;235;g33c404dc8aa_0_14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259625" y="0"/>
            <a:ext cx="884400" cy="8883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236" name="Google Shape;236;g33c404dc8aa_0_140"/>
          <p:cNvSpPr txBox="1"/>
          <p:nvPr/>
        </p:nvSpPr>
        <p:spPr>
          <a:xfrm>
            <a:off x="210900" y="1001950"/>
            <a:ext cx="8722200" cy="969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100"/>
              <a:buFont typeface="Arial"/>
              <a:buNone/>
            </a:pPr>
            <a:r>
              <a:rPr b="1" lang="en-GB" sz="2100" u="sng">
                <a:latin typeface="Montserrat"/>
                <a:ea typeface="Montserrat"/>
                <a:cs typeface="Montserrat"/>
                <a:sym typeface="Montserrat"/>
              </a:rPr>
              <a:t>Year 3- Division using the formal methods</a:t>
            </a:r>
            <a:endParaRPr b="1" i="0" sz="2100" u="sng" cap="none" strike="noStrike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t/>
            </a:r>
            <a:endParaRPr b="0" i="0" sz="3000" u="none" cap="none" strike="noStrike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237" name="Google Shape;237;g33c404dc8aa_0_140"/>
          <p:cNvPicPr preferRelativeResize="0"/>
          <p:nvPr/>
        </p:nvPicPr>
        <p:blipFill rotWithShape="1">
          <a:blip r:embed="rId4">
            <a:alphaModFix/>
          </a:blip>
          <a:srcRect b="0" l="55941" r="0" t="0"/>
          <a:stretch/>
        </p:blipFill>
        <p:spPr>
          <a:xfrm>
            <a:off x="695375" y="1669500"/>
            <a:ext cx="1807425" cy="3327175"/>
          </a:xfrm>
          <a:prstGeom prst="rect">
            <a:avLst/>
          </a:prstGeom>
          <a:noFill/>
          <a:ln>
            <a:noFill/>
          </a:ln>
        </p:spPr>
      </p:pic>
      <p:sp>
        <p:nvSpPr>
          <p:cNvPr id="238" name="Google Shape;238;g33c404dc8aa_0_140"/>
          <p:cNvSpPr txBox="1"/>
          <p:nvPr/>
        </p:nvSpPr>
        <p:spPr>
          <a:xfrm>
            <a:off x="210900" y="5119525"/>
            <a:ext cx="3110100" cy="1481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-GB" sz="1100" u="sng">
                <a:latin typeface="Century Gothic"/>
                <a:ea typeface="Century Gothic"/>
                <a:cs typeface="Century Gothic"/>
                <a:sym typeface="Century Gothic"/>
              </a:rPr>
              <a:t>Look at the tens (60) </a:t>
            </a:r>
            <a:r>
              <a:rPr b="1" lang="en-GB" sz="1100">
                <a:latin typeface="Century Gothic"/>
                <a:ea typeface="Century Gothic"/>
                <a:cs typeface="Century Gothic"/>
                <a:sym typeface="Century Gothic"/>
              </a:rPr>
              <a:t>-</a:t>
            </a: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Group the </a:t>
            </a:r>
            <a:r>
              <a:rPr b="1" lang="en-GB" sz="1100">
                <a:latin typeface="Century Gothic"/>
                <a:ea typeface="Century Gothic"/>
                <a:cs typeface="Century Gothic"/>
                <a:sym typeface="Century Gothic"/>
              </a:rPr>
              <a:t>yellow counters</a:t>
            </a: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 into sets of </a:t>
            </a:r>
            <a:r>
              <a:rPr b="1" lang="en-GB" sz="1100">
                <a:latin typeface="Century Gothic"/>
                <a:ea typeface="Century Gothic"/>
                <a:cs typeface="Century Gothic"/>
                <a:sym typeface="Century Gothic"/>
              </a:rPr>
              <a:t>3</a:t>
            </a: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. You have </a:t>
            </a:r>
            <a:r>
              <a:rPr b="1" lang="en-GB" sz="1100">
                <a:latin typeface="Century Gothic"/>
                <a:ea typeface="Century Gothic"/>
                <a:cs typeface="Century Gothic"/>
                <a:sym typeface="Century Gothic"/>
              </a:rPr>
              <a:t>2</a:t>
            </a:r>
            <a:r>
              <a:rPr b="1" lang="en-GB" sz="1100">
                <a:latin typeface="Century Gothic"/>
                <a:ea typeface="Century Gothic"/>
                <a:cs typeface="Century Gothic"/>
                <a:sym typeface="Century Gothic"/>
              </a:rPr>
              <a:t> groups of 30</a:t>
            </a: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 in each set . 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b="1" lang="en-GB" sz="1100" u="sng">
                <a:latin typeface="Century Gothic"/>
                <a:ea typeface="Century Gothic"/>
                <a:cs typeface="Century Gothic"/>
                <a:sym typeface="Century Gothic"/>
              </a:rPr>
              <a:t>Look at the ones (3)-</a:t>
            </a:r>
            <a:r>
              <a:rPr b="1" lang="en-GB" sz="1100"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Group the </a:t>
            </a:r>
            <a:r>
              <a:rPr b="1" lang="en-GB" sz="1100">
                <a:latin typeface="Century Gothic"/>
                <a:ea typeface="Century Gothic"/>
                <a:cs typeface="Century Gothic"/>
                <a:sym typeface="Century Gothic"/>
              </a:rPr>
              <a:t>red counters</a:t>
            </a: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 into sets of </a:t>
            </a:r>
            <a:r>
              <a:rPr b="1" lang="en-GB" sz="1100">
                <a:latin typeface="Century Gothic"/>
                <a:ea typeface="Century Gothic"/>
                <a:cs typeface="Century Gothic"/>
                <a:sym typeface="Century Gothic"/>
              </a:rPr>
              <a:t>3</a:t>
            </a: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. You have </a:t>
            </a:r>
            <a:r>
              <a:rPr b="1" lang="en-GB" sz="1100">
                <a:latin typeface="Century Gothic"/>
                <a:ea typeface="Century Gothic"/>
                <a:cs typeface="Century Gothic"/>
                <a:sym typeface="Century Gothic"/>
              </a:rPr>
              <a:t>1 group of ones</a:t>
            </a: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 → That’s </a:t>
            </a:r>
            <a:r>
              <a:rPr b="1" lang="en-GB" sz="1100">
                <a:latin typeface="Century Gothic"/>
                <a:ea typeface="Century Gothic"/>
                <a:cs typeface="Century Gothic"/>
                <a:sym typeface="Century Gothic"/>
              </a:rPr>
              <a:t>1 per group</a:t>
            </a: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.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239" name="Google Shape;239;g33c404dc8aa_0_140"/>
          <p:cNvPicPr preferRelativeResize="0"/>
          <p:nvPr/>
        </p:nvPicPr>
        <p:blipFill rotWithShape="1">
          <a:blip r:embed="rId5">
            <a:alphaModFix/>
          </a:blip>
          <a:srcRect b="-10" l="0" r="0" t="-7736"/>
          <a:stretch/>
        </p:blipFill>
        <p:spPr>
          <a:xfrm>
            <a:off x="6259375" y="2047751"/>
            <a:ext cx="2000250" cy="2719525"/>
          </a:xfrm>
          <a:prstGeom prst="rect">
            <a:avLst/>
          </a:prstGeom>
          <a:noFill/>
          <a:ln>
            <a:noFill/>
          </a:ln>
        </p:spPr>
      </p:pic>
      <p:sp>
        <p:nvSpPr>
          <p:cNvPr id="240" name="Google Shape;240;g33c404dc8aa_0_140"/>
          <p:cNvSpPr txBox="1"/>
          <p:nvPr/>
        </p:nvSpPr>
        <p:spPr>
          <a:xfrm>
            <a:off x="5808700" y="1658700"/>
            <a:ext cx="2901600" cy="415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500">
                <a:latin typeface="Century Gothic"/>
                <a:ea typeface="Century Gothic"/>
                <a:cs typeface="Century Gothic"/>
                <a:sym typeface="Century Gothic"/>
              </a:rPr>
              <a:t>Regrouping &amp; Remainders</a:t>
            </a:r>
            <a:endParaRPr b="1" sz="15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41" name="Google Shape;241;g33c404dc8aa_0_140"/>
          <p:cNvSpPr txBox="1"/>
          <p:nvPr/>
        </p:nvSpPr>
        <p:spPr>
          <a:xfrm>
            <a:off x="5491200" y="4924825"/>
            <a:ext cx="3323700" cy="187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-GB" sz="1100" u="sng">
                <a:latin typeface="Century Gothic"/>
                <a:ea typeface="Century Gothic"/>
                <a:cs typeface="Century Gothic"/>
                <a:sym typeface="Century Gothic"/>
              </a:rPr>
              <a:t>Look at the tens (30)</a:t>
            </a:r>
            <a:r>
              <a:rPr b="1" lang="en-GB" sz="1100">
                <a:latin typeface="Century Gothic"/>
                <a:ea typeface="Century Gothic"/>
                <a:cs typeface="Century Gothic"/>
                <a:sym typeface="Century Gothic"/>
              </a:rPr>
              <a:t>: </a:t>
            </a: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Group the </a:t>
            </a:r>
            <a:r>
              <a:rPr b="1" lang="en-GB" sz="1100">
                <a:latin typeface="Century Gothic"/>
                <a:ea typeface="Century Gothic"/>
                <a:cs typeface="Century Gothic"/>
                <a:sym typeface="Century Gothic"/>
              </a:rPr>
              <a:t>yellow counters</a:t>
            </a: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 into sets of </a:t>
            </a:r>
            <a:r>
              <a:rPr b="1" lang="en-GB" sz="1100">
                <a:latin typeface="Century Gothic"/>
                <a:ea typeface="Century Gothic"/>
                <a:cs typeface="Century Gothic"/>
                <a:sym typeface="Century Gothic"/>
              </a:rPr>
              <a:t>2</a:t>
            </a: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. You have </a:t>
            </a:r>
            <a:r>
              <a:rPr b="1" lang="en-GB" sz="1100">
                <a:latin typeface="Century Gothic"/>
                <a:ea typeface="Century Gothic"/>
                <a:cs typeface="Century Gothic"/>
                <a:sym typeface="Century Gothic"/>
              </a:rPr>
              <a:t>1 full group of 20</a:t>
            </a: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.</a:t>
            </a:r>
            <a:r>
              <a:rPr b="1" lang="en-GB" sz="1100">
                <a:latin typeface="Century Gothic"/>
                <a:ea typeface="Century Gothic"/>
                <a:cs typeface="Century Gothic"/>
                <a:sym typeface="Century Gothic"/>
              </a:rPr>
              <a:t>Leftover tens (10) are exchanged for 10 ones</a:t>
            </a: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.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b="1" lang="en-GB" sz="1100" u="sng">
                <a:latin typeface="Century Gothic"/>
                <a:ea typeface="Century Gothic"/>
                <a:cs typeface="Century Gothic"/>
                <a:sym typeface="Century Gothic"/>
              </a:rPr>
              <a:t>Look at the ones (15):</a:t>
            </a:r>
            <a:r>
              <a:rPr b="1" lang="en-GB" sz="1100"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Group the </a:t>
            </a:r>
            <a:r>
              <a:rPr b="1" lang="en-GB" sz="1100">
                <a:latin typeface="Century Gothic"/>
                <a:ea typeface="Century Gothic"/>
                <a:cs typeface="Century Gothic"/>
                <a:sym typeface="Century Gothic"/>
              </a:rPr>
              <a:t>red counters</a:t>
            </a: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 into sets of </a:t>
            </a:r>
            <a:r>
              <a:rPr b="1" lang="en-GB" sz="1100">
                <a:latin typeface="Century Gothic"/>
                <a:ea typeface="Century Gothic"/>
                <a:cs typeface="Century Gothic"/>
                <a:sym typeface="Century Gothic"/>
              </a:rPr>
              <a:t>2</a:t>
            </a: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. You have </a:t>
            </a:r>
            <a:r>
              <a:rPr b="1" lang="en-GB" sz="1100">
                <a:latin typeface="Century Gothic"/>
                <a:ea typeface="Century Gothic"/>
                <a:cs typeface="Century Gothic"/>
                <a:sym typeface="Century Gothic"/>
              </a:rPr>
              <a:t>7 full groups</a:t>
            </a: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 with </a:t>
            </a:r>
            <a:r>
              <a:rPr b="1" lang="en-GB" sz="1100">
                <a:latin typeface="Century Gothic"/>
                <a:ea typeface="Century Gothic"/>
                <a:cs typeface="Century Gothic"/>
                <a:sym typeface="Century Gothic"/>
              </a:rPr>
              <a:t>1 counter left over</a:t>
            </a: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. That leftover counter is a </a:t>
            </a:r>
            <a:r>
              <a:rPr b="1" lang="en-GB" sz="1100">
                <a:solidFill>
                  <a:srgbClr val="FF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remainder. </a:t>
            </a:r>
            <a:endParaRPr b="1" sz="1100">
              <a:solidFill>
                <a:srgbClr val="FF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242" name="Google Shape;242;g33c404dc8aa_0_14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259625" y="0"/>
            <a:ext cx="884400" cy="8883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243" name="Google Shape;243;g33c404dc8aa_0_140"/>
          <p:cNvSpPr txBox="1"/>
          <p:nvPr>
            <p:ph type="title"/>
          </p:nvPr>
        </p:nvSpPr>
        <p:spPr>
          <a:xfrm>
            <a:off x="98250" y="98000"/>
            <a:ext cx="7554000" cy="803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4800"/>
              <a:buFont typeface="Century Gothic"/>
              <a:buNone/>
            </a:pPr>
            <a:r>
              <a:rPr b="1" lang="en-GB" sz="3200">
                <a:solidFill>
                  <a:srgbClr val="674EA7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Maths strategies &amp; representations </a:t>
            </a:r>
            <a:endParaRPr sz="500">
              <a:solidFill>
                <a:srgbClr val="674EA7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8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g30178605405367ac_72"/>
          <p:cNvSpPr txBox="1"/>
          <p:nvPr/>
        </p:nvSpPr>
        <p:spPr>
          <a:xfrm>
            <a:off x="150450" y="977975"/>
            <a:ext cx="8722200" cy="2062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i="0" lang="en-GB" sz="3200" u="sng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rPr>
              <a:t>Key Vocabulary:</a:t>
            </a:r>
            <a:endParaRPr b="1" i="0" sz="3200" u="sng" cap="none" strike="noStrike">
              <a:solidFill>
                <a:srgbClr val="000000"/>
              </a:solidFill>
              <a:latin typeface="Tahoma"/>
              <a:ea typeface="Tahoma"/>
              <a:cs typeface="Tahoma"/>
              <a:sym typeface="Tahoma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t/>
            </a:r>
            <a:endParaRPr b="0" i="0" sz="2600" u="none" cap="none" strike="noStrike">
              <a:solidFill>
                <a:srgbClr val="000000"/>
              </a:solidFill>
              <a:latin typeface="Tahoma"/>
              <a:ea typeface="Tahoma"/>
              <a:cs typeface="Tahoma"/>
              <a:sym typeface="Tahoma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t/>
            </a:r>
            <a:endParaRPr b="0" i="0" sz="3200" u="none" cap="none" strike="noStrike">
              <a:solidFill>
                <a:srgbClr val="000000"/>
              </a:solidFill>
              <a:latin typeface="Tahoma"/>
              <a:ea typeface="Tahoma"/>
              <a:cs typeface="Tahoma"/>
              <a:sym typeface="Tahoma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t/>
            </a:r>
            <a:endParaRPr b="0" i="0" sz="3200" u="none" cap="none" strike="noStrike">
              <a:solidFill>
                <a:srgbClr val="000000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pic>
        <p:nvPicPr>
          <p:cNvPr id="250" name="Google Shape;250;g30178605405367ac_7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259625" y="0"/>
            <a:ext cx="884400" cy="8883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251" name="Google Shape;251;g30178605405367ac_72"/>
          <p:cNvSpPr txBox="1"/>
          <p:nvPr/>
        </p:nvSpPr>
        <p:spPr>
          <a:xfrm>
            <a:off x="22050" y="1674250"/>
            <a:ext cx="2950500" cy="4925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400"/>
              </a:spcBef>
              <a:spcAft>
                <a:spcPts val="0"/>
              </a:spcAft>
              <a:buNone/>
            </a:pPr>
            <a:r>
              <a:rPr b="1" lang="en-GB" sz="1300">
                <a:latin typeface="Century Gothic"/>
                <a:ea typeface="Century Gothic"/>
                <a:cs typeface="Century Gothic"/>
                <a:sym typeface="Century Gothic"/>
              </a:rPr>
              <a:t>Place Value &amp; Number Sense </a:t>
            </a:r>
            <a:endParaRPr b="1" sz="13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lnSpc>
                <a:spcPct val="115000"/>
              </a:lnSpc>
              <a:spcBef>
                <a:spcPts val="1400"/>
              </a:spcBef>
              <a:spcAft>
                <a:spcPts val="0"/>
              </a:spcAft>
              <a:buNone/>
            </a:pPr>
            <a:r>
              <a:rPr b="1" lang="en-GB" sz="1100" u="sng">
                <a:latin typeface="Century Gothic"/>
                <a:ea typeface="Century Gothic"/>
                <a:cs typeface="Century Gothic"/>
                <a:sym typeface="Century Gothic"/>
              </a:rPr>
              <a:t> Year 2</a:t>
            </a:r>
            <a:endParaRPr b="1" sz="1100" u="sng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1100"/>
              <a:buChar char="●"/>
            </a:pPr>
            <a:r>
              <a:rPr b="1" lang="en-GB" sz="1100">
                <a:latin typeface="Century Gothic"/>
                <a:ea typeface="Century Gothic"/>
                <a:cs typeface="Century Gothic"/>
                <a:sym typeface="Century Gothic"/>
              </a:rPr>
              <a:t>Digit</a:t>
            </a: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 – A single number (e.g., 4, 7, 9).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b="1" lang="en-GB" sz="1100">
                <a:latin typeface="Century Gothic"/>
                <a:ea typeface="Century Gothic"/>
                <a:cs typeface="Century Gothic"/>
                <a:sym typeface="Century Gothic"/>
              </a:rPr>
              <a:t>Place Value</a:t>
            </a: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 – The value of a digit based on its position.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b="1" lang="en-GB" sz="1100">
                <a:latin typeface="Century Gothic"/>
                <a:ea typeface="Century Gothic"/>
                <a:cs typeface="Century Gothic"/>
                <a:sym typeface="Century Gothic"/>
              </a:rPr>
              <a:t>Tens and Ones</a:t>
            </a: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 – Understanding numbers as groups (e.g., 45 = 4 tens and 5 ones).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b="1" lang="en-GB" sz="1100">
                <a:latin typeface="Century Gothic"/>
                <a:ea typeface="Century Gothic"/>
                <a:cs typeface="Century Gothic"/>
                <a:sym typeface="Century Gothic"/>
              </a:rPr>
              <a:t>Partitioning</a:t>
            </a: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 – Breaking a number into parts (e.g., 32 = 30 + 2).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b="1" lang="en-GB" sz="1100">
                <a:latin typeface="Century Gothic"/>
                <a:ea typeface="Century Gothic"/>
                <a:cs typeface="Century Gothic"/>
                <a:sym typeface="Century Gothic"/>
              </a:rPr>
              <a:t>Greater than (&gt;) / Less than (&lt;) / Equal to (=)</a:t>
            </a: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 – Comparing numbers.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-GB" sz="1100" u="sng">
                <a:latin typeface="Century Gothic"/>
                <a:ea typeface="Century Gothic"/>
                <a:cs typeface="Century Gothic"/>
                <a:sym typeface="Century Gothic"/>
              </a:rPr>
              <a:t> Year 3</a:t>
            </a:r>
            <a:endParaRPr b="1" sz="1100" u="sng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1100"/>
              <a:buChar char="●"/>
            </a:pPr>
            <a:r>
              <a:rPr b="1" lang="en-GB" sz="1100">
                <a:latin typeface="Century Gothic"/>
                <a:ea typeface="Century Gothic"/>
                <a:cs typeface="Century Gothic"/>
                <a:sym typeface="Century Gothic"/>
              </a:rPr>
              <a:t>Hundreds, Tens, and Ones</a:t>
            </a: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 – Understanding 3-digit numbers.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b="1" lang="en-GB" sz="1100">
                <a:latin typeface="Century Gothic"/>
                <a:ea typeface="Century Gothic"/>
                <a:cs typeface="Century Gothic"/>
                <a:sym typeface="Century Gothic"/>
              </a:rPr>
              <a:t>Rounding</a:t>
            </a: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 – Approximating numbers to the nearest 10 or 100.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b="1" lang="en-GB" sz="1100">
                <a:latin typeface="Century Gothic"/>
                <a:ea typeface="Century Gothic"/>
                <a:cs typeface="Century Gothic"/>
                <a:sym typeface="Century Gothic"/>
              </a:rPr>
              <a:t>Estimate</a:t>
            </a: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 – Making an educated guess.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52" name="Google Shape;252;g30178605405367ac_72"/>
          <p:cNvSpPr txBox="1"/>
          <p:nvPr/>
        </p:nvSpPr>
        <p:spPr>
          <a:xfrm>
            <a:off x="3071450" y="1739375"/>
            <a:ext cx="2715300" cy="4704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400"/>
              </a:spcBef>
              <a:spcAft>
                <a:spcPts val="0"/>
              </a:spcAft>
              <a:buNone/>
            </a:pPr>
            <a:r>
              <a:rPr b="1" lang="en-GB" sz="1300">
                <a:latin typeface="Century Gothic"/>
                <a:ea typeface="Century Gothic"/>
                <a:cs typeface="Century Gothic"/>
                <a:sym typeface="Century Gothic"/>
              </a:rPr>
              <a:t>Addition &amp; Subtraction </a:t>
            </a:r>
            <a:endParaRPr b="1" sz="13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-GB" sz="1100" u="sng">
                <a:latin typeface="Century Gothic"/>
                <a:ea typeface="Century Gothic"/>
                <a:cs typeface="Century Gothic"/>
                <a:sym typeface="Century Gothic"/>
              </a:rPr>
              <a:t> Year 2</a:t>
            </a:r>
            <a:endParaRPr b="1" sz="1100" u="sng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1100"/>
              <a:buChar char="●"/>
            </a:pPr>
            <a:r>
              <a:rPr b="1" lang="en-GB" sz="1100">
                <a:latin typeface="Century Gothic"/>
                <a:ea typeface="Century Gothic"/>
                <a:cs typeface="Century Gothic"/>
                <a:sym typeface="Century Gothic"/>
              </a:rPr>
              <a:t>Add, Sum, Total, Plus</a:t>
            </a: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 – Words for addition.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b="1" lang="en-GB" sz="1100">
                <a:latin typeface="Century Gothic"/>
                <a:ea typeface="Century Gothic"/>
                <a:cs typeface="Century Gothic"/>
                <a:sym typeface="Century Gothic"/>
              </a:rPr>
              <a:t>Subtract, Take Away, Difference</a:t>
            </a: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 – Words for subtraction.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b="1" lang="en-GB" sz="1100">
                <a:latin typeface="Century Gothic"/>
                <a:ea typeface="Century Gothic"/>
                <a:cs typeface="Century Gothic"/>
                <a:sym typeface="Century Gothic"/>
              </a:rPr>
              <a:t>Number bonds</a:t>
            </a: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 – Pairs of numbers that make a given total (e.g., 7 + 3 = 10).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b="1" lang="en-GB" sz="1100">
                <a:latin typeface="Century Gothic"/>
                <a:ea typeface="Century Gothic"/>
                <a:cs typeface="Century Gothic"/>
                <a:sym typeface="Century Gothic"/>
              </a:rPr>
              <a:t>Part-Whole Model</a:t>
            </a: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 – A way to break numbers into parts for understanding operations.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-GB" sz="1100" u="sng">
                <a:latin typeface="Century Gothic"/>
                <a:ea typeface="Century Gothic"/>
                <a:cs typeface="Century Gothic"/>
                <a:sym typeface="Century Gothic"/>
              </a:rPr>
              <a:t>Year 3</a:t>
            </a:r>
            <a:endParaRPr b="1" sz="1100" u="sng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1100"/>
              <a:buChar char="●"/>
            </a:pPr>
            <a:r>
              <a:rPr b="1" lang="en-GB" sz="1100">
                <a:latin typeface="Century Gothic"/>
                <a:ea typeface="Century Gothic"/>
                <a:cs typeface="Century Gothic"/>
                <a:sym typeface="Century Gothic"/>
              </a:rPr>
              <a:t>Column Method</a:t>
            </a: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 – Formal written method for addition and subtraction.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b="1" lang="en-GB" sz="1100">
                <a:latin typeface="Century Gothic"/>
                <a:ea typeface="Century Gothic"/>
                <a:cs typeface="Century Gothic"/>
                <a:sym typeface="Century Gothic"/>
              </a:rPr>
              <a:t>Exchanging/Borrowing</a:t>
            </a: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 – Moving values between place values when subtracting.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53" name="Google Shape;253;g30178605405367ac_72"/>
          <p:cNvSpPr txBox="1"/>
          <p:nvPr/>
        </p:nvSpPr>
        <p:spPr>
          <a:xfrm>
            <a:off x="5885650" y="1739375"/>
            <a:ext cx="3030300" cy="51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400"/>
              </a:spcBef>
              <a:spcAft>
                <a:spcPts val="0"/>
              </a:spcAft>
              <a:buNone/>
            </a:pPr>
            <a:r>
              <a:rPr b="1" lang="en-GB" sz="1300">
                <a:latin typeface="Century Gothic"/>
                <a:ea typeface="Century Gothic"/>
                <a:cs typeface="Century Gothic"/>
                <a:sym typeface="Century Gothic"/>
              </a:rPr>
              <a:t> Multiplication &amp; Division </a:t>
            </a:r>
            <a:endParaRPr b="1" sz="13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lnSpc>
                <a:spcPct val="115000"/>
              </a:lnSpc>
              <a:spcBef>
                <a:spcPts val="1400"/>
              </a:spcBef>
              <a:spcAft>
                <a:spcPts val="0"/>
              </a:spcAft>
              <a:buNone/>
            </a:pPr>
            <a:r>
              <a:rPr b="1" lang="en-GB" sz="1100" u="sng">
                <a:latin typeface="Century Gothic"/>
                <a:ea typeface="Century Gothic"/>
                <a:cs typeface="Century Gothic"/>
                <a:sym typeface="Century Gothic"/>
              </a:rPr>
              <a:t>Year 2</a:t>
            </a:r>
            <a:endParaRPr b="1" sz="1100" u="sng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1100"/>
              <a:buChar char="●"/>
            </a:pPr>
            <a:r>
              <a:rPr b="1" lang="en-GB" sz="1100">
                <a:latin typeface="Century Gothic"/>
                <a:ea typeface="Century Gothic"/>
                <a:cs typeface="Century Gothic"/>
                <a:sym typeface="Century Gothic"/>
              </a:rPr>
              <a:t>Multiply, Groups of, Lots of, Times</a:t>
            </a: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 – Words for multiplication.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b="1" lang="en-GB" sz="1100">
                <a:latin typeface="Century Gothic"/>
                <a:ea typeface="Century Gothic"/>
                <a:cs typeface="Century Gothic"/>
                <a:sym typeface="Century Gothic"/>
              </a:rPr>
              <a:t>Array</a:t>
            </a: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 – A visual representation using rows and columns.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b="1" lang="en-GB" sz="1100">
                <a:latin typeface="Century Gothic"/>
                <a:ea typeface="Century Gothic"/>
                <a:cs typeface="Century Gothic"/>
                <a:sym typeface="Century Gothic"/>
              </a:rPr>
              <a:t>Repeated Addition</a:t>
            </a: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 – Using addition to solve multiplication (e.g., 3 × 4 = 4 + 4 + 4).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b="1" lang="en-GB" sz="1100">
                <a:latin typeface="Century Gothic"/>
                <a:ea typeface="Century Gothic"/>
                <a:cs typeface="Century Gothic"/>
                <a:sym typeface="Century Gothic"/>
              </a:rPr>
              <a:t>Sharing, Equal Groups</a:t>
            </a: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 – Concepts for division.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-GB" sz="1100" u="sng">
                <a:latin typeface="Century Gothic"/>
                <a:ea typeface="Century Gothic"/>
                <a:cs typeface="Century Gothic"/>
                <a:sym typeface="Century Gothic"/>
              </a:rPr>
              <a:t>Year 3</a:t>
            </a:r>
            <a:endParaRPr b="1" sz="1100" u="sng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1100"/>
              <a:buChar char="●"/>
            </a:pPr>
            <a:r>
              <a:rPr b="1" lang="en-GB" sz="1100">
                <a:latin typeface="Century Gothic"/>
                <a:ea typeface="Century Gothic"/>
                <a:cs typeface="Century Gothic"/>
                <a:sym typeface="Century Gothic"/>
              </a:rPr>
              <a:t>Times Table</a:t>
            </a: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 – Multiplication facts (e.g., 3 × 4 = 12).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b="1" lang="en-GB" sz="1100">
                <a:latin typeface="Century Gothic"/>
                <a:ea typeface="Century Gothic"/>
                <a:cs typeface="Century Gothic"/>
                <a:sym typeface="Century Gothic"/>
              </a:rPr>
              <a:t>Division, Divided by, Quotient</a:t>
            </a: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 – Words for division.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b="1" lang="en-GB" sz="1100">
                <a:latin typeface="Century Gothic"/>
                <a:ea typeface="Century Gothic"/>
                <a:cs typeface="Century Gothic"/>
                <a:sym typeface="Century Gothic"/>
              </a:rPr>
              <a:t>Remainder</a:t>
            </a: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 – The amount left when a number cannot be divided equally.</a:t>
            </a:r>
            <a:endParaRPr sz="1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b="1" lang="en-GB" sz="1100">
                <a:latin typeface="Century Gothic"/>
                <a:ea typeface="Century Gothic"/>
                <a:cs typeface="Century Gothic"/>
                <a:sym typeface="Century Gothic"/>
              </a:rPr>
              <a:t>Bar Model</a:t>
            </a:r>
            <a:r>
              <a:rPr lang="en-GB" sz="1100">
                <a:latin typeface="Century Gothic"/>
                <a:ea typeface="Century Gothic"/>
                <a:cs typeface="Century Gothic"/>
                <a:sym typeface="Century Gothic"/>
              </a:rPr>
              <a:t> – A visual way to represent multiplication and division</a:t>
            </a:r>
            <a:endParaRPr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254" name="Google Shape;254;g30178605405367ac_7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259625" y="0"/>
            <a:ext cx="884400" cy="8883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255" name="Google Shape;255;g30178605405367ac_72"/>
          <p:cNvSpPr txBox="1"/>
          <p:nvPr>
            <p:ph type="title"/>
          </p:nvPr>
        </p:nvSpPr>
        <p:spPr>
          <a:xfrm>
            <a:off x="98250" y="98000"/>
            <a:ext cx="7554000" cy="803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4800"/>
              <a:buFont typeface="Century Gothic"/>
              <a:buNone/>
            </a:pPr>
            <a:r>
              <a:rPr b="1" lang="en-GB" sz="3200">
                <a:solidFill>
                  <a:srgbClr val="674EA7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Maths strategies &amp; representations </a:t>
            </a:r>
            <a:endParaRPr sz="500">
              <a:solidFill>
                <a:srgbClr val="674EA7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0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1" name="Google Shape;261;g356dd7816080aa9_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855517" y="5969850"/>
            <a:ext cx="2177408" cy="888150"/>
          </a:xfrm>
          <a:prstGeom prst="rect">
            <a:avLst/>
          </a:prstGeom>
          <a:noFill/>
          <a:ln>
            <a:noFill/>
          </a:ln>
        </p:spPr>
      </p:pic>
      <p:sp>
        <p:nvSpPr>
          <p:cNvPr id="262" name="Google Shape;262;g356dd7816080aa9_0"/>
          <p:cNvSpPr txBox="1"/>
          <p:nvPr/>
        </p:nvSpPr>
        <p:spPr>
          <a:xfrm>
            <a:off x="192275" y="973625"/>
            <a:ext cx="8722200" cy="1169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i="0" lang="en-GB" sz="3200" u="sng" cap="none" strike="noStrike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Ways to help</a:t>
            </a:r>
            <a:r>
              <a:rPr b="1" lang="en-GB" sz="3200" u="sng"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b="1" i="0" lang="en-GB" sz="3200" u="sng" cap="none" strike="noStrike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at home</a:t>
            </a:r>
            <a:endParaRPr sz="3200">
              <a:latin typeface="Tahoma"/>
              <a:ea typeface="Tahoma"/>
              <a:cs typeface="Tahoma"/>
              <a:sym typeface="Tahoma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t/>
            </a:r>
            <a:endParaRPr b="0" i="0" sz="3200" u="none" cap="none" strike="noStrike">
              <a:solidFill>
                <a:srgbClr val="000000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pic>
        <p:nvPicPr>
          <p:cNvPr id="263" name="Google Shape;263;g356dd7816080aa9_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259625" y="0"/>
            <a:ext cx="884400" cy="8883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264" name="Google Shape;264;g356dd7816080aa9_0"/>
          <p:cNvSpPr txBox="1"/>
          <p:nvPr>
            <p:ph type="title"/>
          </p:nvPr>
        </p:nvSpPr>
        <p:spPr>
          <a:xfrm>
            <a:off x="98250" y="21800"/>
            <a:ext cx="8826600" cy="803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4800"/>
              <a:buFont typeface="Century Gothic"/>
              <a:buNone/>
            </a:pPr>
            <a:r>
              <a:rPr b="1" lang="en-GB" sz="3200">
                <a:solidFill>
                  <a:srgbClr val="674EA7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Maths strategies &amp; representations </a:t>
            </a:r>
            <a:endParaRPr sz="500">
              <a:solidFill>
                <a:srgbClr val="674EA7"/>
              </a:solidFill>
            </a:endParaRPr>
          </a:p>
        </p:txBody>
      </p:sp>
      <p:sp>
        <p:nvSpPr>
          <p:cNvPr id="265" name="Google Shape;265;g356dd7816080aa9_0"/>
          <p:cNvSpPr txBox="1"/>
          <p:nvPr/>
        </p:nvSpPr>
        <p:spPr>
          <a:xfrm>
            <a:off x="98250" y="1586975"/>
            <a:ext cx="8934600" cy="3570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SzPts val="2000"/>
              <a:buFont typeface="Century Gothic"/>
              <a:buChar char="-"/>
            </a:pPr>
            <a:r>
              <a:rPr lang="en-GB" sz="2000">
                <a:latin typeface="Century Gothic"/>
                <a:ea typeface="Century Gothic"/>
                <a:cs typeface="Century Gothic"/>
                <a:sym typeface="Century Gothic"/>
              </a:rPr>
              <a:t>Use real life objects to practise</a:t>
            </a:r>
            <a:endParaRPr sz="20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latin typeface="Century Gothic"/>
                <a:ea typeface="Century Gothic"/>
                <a:cs typeface="Century Gothic"/>
                <a:sym typeface="Century Gothic"/>
              </a:rPr>
              <a:t>Multiply e.g., "We have 12 biscuits between 4 of us, how many biscuits do we get each?"</a:t>
            </a:r>
            <a:endParaRPr sz="20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SzPts val="2000"/>
              <a:buFont typeface="Century Gothic"/>
              <a:buChar char="-"/>
            </a:pPr>
            <a:r>
              <a:rPr lang="en-GB" sz="2000">
                <a:latin typeface="Century Gothic"/>
                <a:ea typeface="Century Gothic"/>
                <a:cs typeface="Century Gothic"/>
                <a:sym typeface="Century Gothic"/>
              </a:rPr>
              <a:t>Encourage drawing number lines, arrays or counting </a:t>
            </a:r>
            <a:endParaRPr sz="20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SzPts val="2000"/>
              <a:buFont typeface="Century Gothic"/>
              <a:buChar char="-"/>
            </a:pPr>
            <a:r>
              <a:rPr lang="en-GB" sz="2000">
                <a:latin typeface="Century Gothic"/>
                <a:ea typeface="Century Gothic"/>
                <a:cs typeface="Century Gothic"/>
                <a:sym typeface="Century Gothic"/>
              </a:rPr>
              <a:t>Play games counting in 2s, 5s and 10s, play simple board games that involve counting forward and back</a:t>
            </a:r>
            <a:endParaRPr sz="20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SzPts val="2000"/>
              <a:buFont typeface="Century Gothic"/>
              <a:buChar char="-"/>
            </a:pPr>
            <a:r>
              <a:rPr lang="en-GB" sz="2000">
                <a:latin typeface="Century Gothic"/>
                <a:ea typeface="Century Gothic"/>
                <a:cs typeface="Century Gothic"/>
                <a:sym typeface="Century Gothic"/>
              </a:rPr>
              <a:t>Use real-life situations </a:t>
            </a:r>
            <a:endParaRPr sz="20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latin typeface="Century Gothic"/>
                <a:ea typeface="Century Gothic"/>
                <a:cs typeface="Century Gothic"/>
                <a:sym typeface="Century Gothic"/>
              </a:rPr>
              <a:t>e.g., "We have 15 apples, if we eat 4, how many are left?", “share the sweets equally”</a:t>
            </a:r>
            <a:endParaRPr sz="20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SzPts val="2000"/>
              <a:buFont typeface="Century Gothic"/>
              <a:buChar char="-"/>
            </a:pPr>
            <a:r>
              <a:rPr lang="en-GB" sz="2000">
                <a:latin typeface="Century Gothic"/>
                <a:ea typeface="Century Gothic"/>
                <a:cs typeface="Century Gothic"/>
                <a:sym typeface="Century Gothic"/>
              </a:rPr>
              <a:t>Times Table</a:t>
            </a:r>
            <a:r>
              <a:rPr lang="en-GB" sz="2000">
                <a:latin typeface="Century Gothic"/>
                <a:ea typeface="Century Gothic"/>
                <a:cs typeface="Century Gothic"/>
                <a:sym typeface="Century Gothic"/>
              </a:rPr>
              <a:t> rockstars</a:t>
            </a:r>
            <a:endParaRPr sz="20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SzPts val="2000"/>
              <a:buFont typeface="Century Gothic"/>
              <a:buChar char="-"/>
            </a:pPr>
            <a:r>
              <a:rPr lang="en-GB" sz="2000">
                <a:latin typeface="Century Gothic"/>
                <a:ea typeface="Century Gothic"/>
                <a:cs typeface="Century Gothic"/>
                <a:sym typeface="Century Gothic"/>
              </a:rPr>
              <a:t>Reviewing Jungle/</a:t>
            </a:r>
            <a:r>
              <a:rPr lang="en-GB" sz="2000">
                <a:latin typeface="Century Gothic"/>
                <a:ea typeface="Century Gothic"/>
                <a:cs typeface="Century Gothic"/>
                <a:sym typeface="Century Gothic"/>
              </a:rPr>
              <a:t>Rainbows</a:t>
            </a:r>
            <a:r>
              <a:rPr lang="en-GB" sz="2000">
                <a:latin typeface="Century Gothic"/>
                <a:ea typeface="Century Gothic"/>
                <a:cs typeface="Century Gothic"/>
                <a:sym typeface="Century Gothic"/>
              </a:rPr>
              <a:t> maths games</a:t>
            </a:r>
            <a:endParaRPr sz="20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266" name="Google Shape;266;g356dd7816080aa9_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98250" y="5465450"/>
            <a:ext cx="1351000" cy="1351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2" name="Google Shape;272;g33c404dc8aa_0_3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8242" y="5969850"/>
            <a:ext cx="2177408" cy="888150"/>
          </a:xfrm>
          <a:prstGeom prst="rect">
            <a:avLst/>
          </a:prstGeom>
          <a:noFill/>
          <a:ln>
            <a:noFill/>
          </a:ln>
        </p:spPr>
      </p:pic>
      <p:sp>
        <p:nvSpPr>
          <p:cNvPr id="273" name="Google Shape;273;g33c404dc8aa_0_34"/>
          <p:cNvSpPr txBox="1"/>
          <p:nvPr/>
        </p:nvSpPr>
        <p:spPr>
          <a:xfrm>
            <a:off x="202775" y="1037925"/>
            <a:ext cx="8722200" cy="2154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lang="en-GB" sz="3200" u="sng">
                <a:latin typeface="Century Gothic"/>
                <a:ea typeface="Century Gothic"/>
                <a:cs typeface="Century Gothic"/>
                <a:sym typeface="Century Gothic"/>
              </a:rPr>
              <a:t>Handout</a:t>
            </a:r>
            <a:endParaRPr b="1" sz="3200" u="sng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en-GB" sz="3200">
                <a:latin typeface="Century Gothic"/>
                <a:ea typeface="Century Gothic"/>
                <a:cs typeface="Century Gothic"/>
                <a:sym typeface="Century Gothic"/>
              </a:rPr>
              <a:t>Please take a handout .  </a:t>
            </a:r>
            <a:endParaRPr sz="32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t/>
            </a:r>
            <a:endParaRPr i="0" sz="3200" u="none" cap="none" strike="noStrik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t/>
            </a:r>
            <a:endParaRPr i="0" sz="3200" u="none" cap="none" strike="noStrik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274" name="Google Shape;274;g33c404dc8aa_0_3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259625" y="0"/>
            <a:ext cx="884400" cy="888300"/>
          </a:xfrm>
          <a:prstGeom prst="ellipse">
            <a:avLst/>
          </a:prstGeom>
          <a:noFill/>
          <a:ln>
            <a:noFill/>
          </a:ln>
        </p:spPr>
      </p:pic>
      <p:pic>
        <p:nvPicPr>
          <p:cNvPr id="275" name="Google Shape;275;g33c404dc8aa_0_3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485003">
            <a:off x="4909325" y="1260225"/>
            <a:ext cx="3518426" cy="5046351"/>
          </a:xfrm>
          <a:prstGeom prst="rect">
            <a:avLst/>
          </a:prstGeom>
          <a:noFill/>
          <a:ln>
            <a:noFill/>
          </a:ln>
        </p:spPr>
      </p:pic>
      <p:sp>
        <p:nvSpPr>
          <p:cNvPr id="276" name="Google Shape;276;g33c404dc8aa_0_34"/>
          <p:cNvSpPr txBox="1"/>
          <p:nvPr>
            <p:ph type="title"/>
          </p:nvPr>
        </p:nvSpPr>
        <p:spPr>
          <a:xfrm>
            <a:off x="98250" y="21800"/>
            <a:ext cx="8826600" cy="803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4800"/>
              <a:buFont typeface="Century Gothic"/>
              <a:buNone/>
            </a:pPr>
            <a:r>
              <a:rPr b="1" lang="en-GB" sz="3200">
                <a:solidFill>
                  <a:srgbClr val="674EA7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Maths strategies &amp; representations </a:t>
            </a:r>
            <a:endParaRPr sz="500">
              <a:solidFill>
                <a:srgbClr val="674EA7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2" name="Google Shape;282;g33c404dc8aa_0_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855517" y="5873050"/>
            <a:ext cx="2177408" cy="888150"/>
          </a:xfrm>
          <a:prstGeom prst="rect">
            <a:avLst/>
          </a:prstGeom>
          <a:noFill/>
          <a:ln>
            <a:noFill/>
          </a:ln>
        </p:spPr>
      </p:pic>
      <p:sp>
        <p:nvSpPr>
          <p:cNvPr id="283" name="Google Shape;283;g33c404dc8aa_0_26"/>
          <p:cNvSpPr txBox="1"/>
          <p:nvPr/>
        </p:nvSpPr>
        <p:spPr>
          <a:xfrm>
            <a:off x="202775" y="1037925"/>
            <a:ext cx="8722200" cy="2154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1" lang="en-GB" sz="3200" u="sng">
                <a:latin typeface="Montserrat"/>
                <a:ea typeface="Montserrat"/>
                <a:cs typeface="Montserrat"/>
                <a:sym typeface="Montserrat"/>
              </a:rPr>
              <a:t>Now it's your turn to solve some math problems!</a:t>
            </a:r>
            <a:endParaRPr b="1" i="0" sz="3200" u="sng" cap="none" strike="noStrike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t/>
            </a:r>
            <a:endParaRPr b="0" i="0" sz="3200" u="none" cap="none" strike="noStrike">
              <a:solidFill>
                <a:srgbClr val="000000"/>
              </a:solidFill>
              <a:latin typeface="Tahoma"/>
              <a:ea typeface="Tahoma"/>
              <a:cs typeface="Tahoma"/>
              <a:sym typeface="Tahoma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t/>
            </a:r>
            <a:endParaRPr b="0" i="0" sz="3200" u="none" cap="none" strike="noStrike">
              <a:solidFill>
                <a:srgbClr val="000000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pic>
        <p:nvPicPr>
          <p:cNvPr id="284" name="Google Shape;284;g33c404dc8aa_0_2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259625" y="0"/>
            <a:ext cx="884400" cy="8883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285" name="Google Shape;285;g33c404dc8aa_0_26"/>
          <p:cNvSpPr txBox="1"/>
          <p:nvPr>
            <p:ph type="title"/>
          </p:nvPr>
        </p:nvSpPr>
        <p:spPr>
          <a:xfrm>
            <a:off x="98250" y="21800"/>
            <a:ext cx="8826600" cy="803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4800"/>
              <a:buFont typeface="Century Gothic"/>
              <a:buNone/>
            </a:pPr>
            <a:r>
              <a:rPr b="1" lang="en-GB" sz="3200">
                <a:solidFill>
                  <a:srgbClr val="674EA7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Maths strategies &amp; representations </a:t>
            </a:r>
            <a:endParaRPr sz="500">
              <a:solidFill>
                <a:srgbClr val="674EA7"/>
              </a:solidFill>
            </a:endParaRPr>
          </a:p>
        </p:txBody>
      </p:sp>
      <p:pic>
        <p:nvPicPr>
          <p:cNvPr id="286" name="Google Shape;286;g33c404dc8aa_0_2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-342537">
            <a:off x="907000" y="2497525"/>
            <a:ext cx="6838951" cy="21621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292;g33f5f7ad3a3_0_0"/>
          <p:cNvSpPr txBox="1"/>
          <p:nvPr>
            <p:ph type="title"/>
          </p:nvPr>
        </p:nvSpPr>
        <p:spPr>
          <a:xfrm>
            <a:off x="98250" y="21800"/>
            <a:ext cx="8826600" cy="803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900">
                <a:solidFill>
                  <a:srgbClr val="674EA7"/>
                </a:solidFill>
              </a:rPr>
              <a:t>Feedback </a:t>
            </a:r>
            <a:endParaRPr b="1" sz="3900">
              <a:solidFill>
                <a:srgbClr val="674EA7"/>
              </a:solidFill>
            </a:endParaRPr>
          </a:p>
        </p:txBody>
      </p:sp>
      <p:pic>
        <p:nvPicPr>
          <p:cNvPr id="293" name="Google Shape;293;g33f5f7ad3a3_0_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618463" y="2771025"/>
            <a:ext cx="3990975" cy="3705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94" name="Google Shape;294;g33f5f7ad3a3_0_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259625" y="0"/>
            <a:ext cx="663281" cy="666113"/>
          </a:xfrm>
          <a:prstGeom prst="rect">
            <a:avLst/>
          </a:prstGeom>
          <a:noFill/>
          <a:ln>
            <a:noFill/>
          </a:ln>
        </p:spPr>
      </p:pic>
      <p:sp>
        <p:nvSpPr>
          <p:cNvPr id="295" name="Google Shape;295;g33f5f7ad3a3_0_0"/>
          <p:cNvSpPr txBox="1"/>
          <p:nvPr/>
        </p:nvSpPr>
        <p:spPr>
          <a:xfrm>
            <a:off x="1174450" y="1147513"/>
            <a:ext cx="7005000" cy="1385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900">
                <a:solidFill>
                  <a:srgbClr val="674EA7"/>
                </a:solidFill>
                <a:latin typeface="Roboto"/>
                <a:ea typeface="Roboto"/>
                <a:cs typeface="Roboto"/>
                <a:sym typeface="Roboto"/>
              </a:rPr>
              <a:t>Please take a moment to share your feedback with us</a:t>
            </a:r>
            <a:endParaRPr b="1" sz="3900">
              <a:solidFill>
                <a:srgbClr val="674EA7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Material">
  <a:themeElements>
    <a:clrScheme name="Material">
      <a:dk1>
        <a:srgbClr val="4285F4"/>
      </a:dk1>
      <a:lt1>
        <a:srgbClr val="FFFFFF"/>
      </a:lt1>
      <a:dk2>
        <a:srgbClr val="424242"/>
      </a:dk2>
      <a:lt2>
        <a:srgbClr val="737373"/>
      </a:lt2>
      <a:accent1>
        <a:srgbClr val="0277BD"/>
      </a:accent1>
      <a:accent2>
        <a:srgbClr val="0F9D58"/>
      </a:accent2>
      <a:accent3>
        <a:srgbClr val="DB4437"/>
      </a:accent3>
      <a:accent4>
        <a:srgbClr val="FAFAFA"/>
      </a:accent4>
      <a:accent5>
        <a:srgbClr val="1A237E"/>
      </a:accent5>
      <a:accent6>
        <a:srgbClr val="F4B400"/>
      </a:accent6>
      <a:hlink>
        <a:srgbClr val="1A237E"/>
      </a:hlink>
      <a:folHlink>
        <a:srgbClr val="1A237E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2007-06-03T09:27:01Z</dcterms:created>
  <dc:creator>Staff</dc:creator>
</cp:coreProperties>
</file>